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sldIdLst>
    <p:sldId id="465" r:id="rId2"/>
    <p:sldId id="455" r:id="rId3"/>
    <p:sldId id="477" r:id="rId4"/>
    <p:sldId id="476" r:id="rId5"/>
    <p:sldId id="478" r:id="rId6"/>
    <p:sldId id="467" r:id="rId7"/>
    <p:sldId id="479" r:id="rId8"/>
    <p:sldId id="470" r:id="rId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9EAE"/>
    <a:srgbClr val="B8CEFE"/>
    <a:srgbClr val="8A96EE"/>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49" autoAdjust="0"/>
    <p:restoredTop sz="91261" autoAdjust="0"/>
  </p:normalViewPr>
  <p:slideViewPr>
    <p:cSldViewPr>
      <p:cViewPr varScale="1">
        <p:scale>
          <a:sx n="106" d="100"/>
          <a:sy n="106" d="100"/>
        </p:scale>
        <p:origin x="-1764" y="-90"/>
      </p:cViewPr>
      <p:guideLst>
        <p:guide orient="horz" pos="1752"/>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F:\Proekt\&#1064;&#1082;&#1086;&#1083;&#1100;&#1085;&#1072;&#1103;%20&#1092;&#1086;&#1088;&#1084;&#1072;\2016\&#1087;&#1088;&#1086;&#1077;&#1082;&#1090;_&#1074;&#1099;&#1089;&#1090;&#1072;&#1074;&#1082;&#1072;%20&#1096;&#1082;&#1086;&#1083;&#1100;&#1085;&#1072;&#1103;%20&#1092;&#1086;&#1088;&#1084;&#1072;\&#1076;&#1077;&#1090;&#1082;&#1089;&#1080;&#1077;%20&#1090;&#1086;&#1074;&#1072;&#1088;&#1099;_&#1089;&#1090;&#1072;&#1090;&#1080;&#1089;&#1090;&#1080;&#1082;&#1072;_2013-2016.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0.17818619731357105"/>
          <c:y val="0.24173006648098136"/>
          <c:w val="0.65539231125521091"/>
          <c:h val="0.55755695499166424"/>
        </c:manualLayout>
      </c:layout>
      <c:pie3DChart>
        <c:varyColors val="1"/>
        <c:ser>
          <c:idx val="0"/>
          <c:order val="0"/>
          <c:dPt>
            <c:idx val="0"/>
            <c:spPr>
              <a:solidFill>
                <a:srgbClr val="5B9BD5"/>
              </a:solidFill>
              <a:ln w="25400">
                <a:solidFill>
                  <a:srgbClr val="FFFFFF"/>
                </a:solidFill>
                <a:prstDash val="solid"/>
              </a:ln>
            </c:spPr>
          </c:dPt>
          <c:dPt>
            <c:idx val="1"/>
            <c:spPr>
              <a:solidFill>
                <a:srgbClr val="ED7D31"/>
              </a:solidFill>
              <a:ln w="25400">
                <a:solidFill>
                  <a:srgbClr val="FFFFFF"/>
                </a:solidFill>
                <a:prstDash val="solid"/>
              </a:ln>
            </c:spPr>
          </c:dPt>
          <c:dPt>
            <c:idx val="2"/>
            <c:spPr>
              <a:solidFill>
                <a:srgbClr val="A5A5A5"/>
              </a:solidFill>
              <a:ln w="25400">
                <a:solidFill>
                  <a:srgbClr val="FFFFFF"/>
                </a:solidFill>
                <a:prstDash val="solid"/>
              </a:ln>
            </c:spPr>
          </c:dPt>
          <c:dPt>
            <c:idx val="3"/>
            <c:spPr>
              <a:solidFill>
                <a:srgbClr val="FFC000"/>
              </a:solidFill>
              <a:ln w="25400">
                <a:solidFill>
                  <a:srgbClr val="FFFFFF"/>
                </a:solidFill>
                <a:prstDash val="solid"/>
              </a:ln>
            </c:spPr>
          </c:dPt>
          <c:dPt>
            <c:idx val="4"/>
            <c:spPr>
              <a:solidFill>
                <a:srgbClr val="4472C4"/>
              </a:solidFill>
              <a:ln w="25400">
                <a:solidFill>
                  <a:srgbClr val="FFFFFF"/>
                </a:solidFill>
                <a:prstDash val="solid"/>
              </a:ln>
            </c:spPr>
          </c:dPt>
          <c:dPt>
            <c:idx val="5"/>
            <c:spPr>
              <a:solidFill>
                <a:srgbClr val="70AD47"/>
              </a:solidFill>
              <a:ln w="25400">
                <a:solidFill>
                  <a:srgbClr val="FFFFFF"/>
                </a:solidFill>
                <a:prstDash val="solid"/>
              </a:ln>
            </c:spPr>
          </c:dPt>
          <c:dPt>
            <c:idx val="6"/>
            <c:spPr>
              <a:solidFill>
                <a:schemeClr val="accent1">
                  <a:lumMod val="60000"/>
                </a:schemeClr>
              </a:solidFill>
              <a:ln w="25400">
                <a:solidFill>
                  <a:schemeClr val="lt1"/>
                </a:solidFill>
              </a:ln>
              <a:effectLst/>
              <a:sp3d contourW="25400">
                <a:contourClr>
                  <a:schemeClr val="lt1"/>
                </a:contourClr>
              </a:sp3d>
            </c:spPr>
          </c:dPt>
          <c:dPt>
            <c:idx val="7"/>
            <c:spPr>
              <a:solidFill>
                <a:schemeClr val="accent2">
                  <a:lumMod val="60000"/>
                </a:schemeClr>
              </a:solidFill>
              <a:ln w="25400">
                <a:solidFill>
                  <a:schemeClr val="lt1"/>
                </a:solidFill>
              </a:ln>
              <a:effectLst/>
              <a:sp3d contourW="25400">
                <a:contourClr>
                  <a:schemeClr val="lt1"/>
                </a:contourClr>
              </a:sp3d>
            </c:spPr>
          </c:dPt>
          <c:dPt>
            <c:idx val="8"/>
            <c:spPr>
              <a:solidFill>
                <a:schemeClr val="accent3">
                  <a:lumMod val="60000"/>
                </a:schemeClr>
              </a:solidFill>
              <a:ln w="25400">
                <a:solidFill>
                  <a:schemeClr val="lt1"/>
                </a:solidFill>
              </a:ln>
              <a:effectLst/>
              <a:sp3d contourW="25400">
                <a:contourClr>
                  <a:schemeClr val="lt1"/>
                </a:contourClr>
              </a:sp3d>
            </c:spPr>
          </c:dPt>
          <c:dPt>
            <c:idx val="9"/>
            <c:spPr>
              <a:solidFill>
                <a:schemeClr val="accent4">
                  <a:lumMod val="60000"/>
                </a:schemeClr>
              </a:solidFill>
              <a:ln w="25400">
                <a:solidFill>
                  <a:schemeClr val="lt1"/>
                </a:solidFill>
              </a:ln>
              <a:effectLst/>
              <a:sp3d contourW="25400">
                <a:contourClr>
                  <a:schemeClr val="lt1"/>
                </a:contourClr>
              </a:sp3d>
            </c:spPr>
          </c:dPt>
          <c:dPt>
            <c:idx val="10"/>
            <c:spPr>
              <a:solidFill>
                <a:schemeClr val="accent5">
                  <a:lumMod val="60000"/>
                </a:schemeClr>
              </a:solidFill>
              <a:ln w="25400">
                <a:solidFill>
                  <a:schemeClr val="lt1"/>
                </a:solidFill>
              </a:ln>
              <a:effectLst/>
              <a:sp3d contourW="25400">
                <a:contourClr>
                  <a:schemeClr val="lt1"/>
                </a:contourClr>
              </a:sp3d>
            </c:spPr>
          </c:dPt>
          <c:dPt>
            <c:idx val="11"/>
            <c:spPr>
              <a:solidFill>
                <a:schemeClr val="accent6">
                  <a:lumMod val="60000"/>
                </a:schemeClr>
              </a:solidFill>
              <a:ln w="25400">
                <a:solidFill>
                  <a:schemeClr val="lt1"/>
                </a:solidFill>
              </a:ln>
              <a:effectLst/>
              <a:sp3d contourW="25400">
                <a:contourClr>
                  <a:schemeClr val="lt1"/>
                </a:contourClr>
              </a:sp3d>
            </c:spPr>
          </c:dPt>
          <c:dPt>
            <c:idx val="12"/>
            <c:spPr>
              <a:solidFill>
                <a:schemeClr val="accent1">
                  <a:lumMod val="80000"/>
                  <a:lumOff val="20000"/>
                </a:schemeClr>
              </a:solidFill>
              <a:ln w="25400">
                <a:solidFill>
                  <a:schemeClr val="lt1"/>
                </a:solidFill>
              </a:ln>
              <a:effectLst/>
              <a:sp3d contourW="25400">
                <a:contourClr>
                  <a:schemeClr val="lt1"/>
                </a:contourClr>
              </a:sp3d>
            </c:spPr>
          </c:dPt>
          <c:dPt>
            <c:idx val="13"/>
            <c:spPr>
              <a:solidFill>
                <a:schemeClr val="accent2">
                  <a:lumMod val="80000"/>
                  <a:lumOff val="20000"/>
                </a:schemeClr>
              </a:solidFill>
              <a:ln w="25400">
                <a:solidFill>
                  <a:schemeClr val="lt1"/>
                </a:solidFill>
              </a:ln>
              <a:effectLst/>
              <a:sp3d contourW="25400">
                <a:contourClr>
                  <a:schemeClr val="lt1"/>
                </a:contourClr>
              </a:sp3d>
            </c:spPr>
          </c:dPt>
          <c:dPt>
            <c:idx val="14"/>
            <c:spPr>
              <a:solidFill>
                <a:schemeClr val="accent3">
                  <a:lumMod val="80000"/>
                  <a:lumOff val="20000"/>
                </a:schemeClr>
              </a:solidFill>
              <a:ln w="25400">
                <a:solidFill>
                  <a:schemeClr val="lt1"/>
                </a:solidFill>
              </a:ln>
              <a:effectLst/>
              <a:sp3d contourW="25400">
                <a:contourClr>
                  <a:schemeClr val="lt1"/>
                </a:contourClr>
              </a:sp3d>
            </c:spPr>
          </c:dPt>
          <c:dPt>
            <c:idx val="15"/>
            <c:spPr>
              <a:solidFill>
                <a:schemeClr val="accent4">
                  <a:lumMod val="80000"/>
                  <a:lumOff val="20000"/>
                </a:schemeClr>
              </a:solidFill>
              <a:ln w="25400">
                <a:solidFill>
                  <a:schemeClr val="lt1"/>
                </a:solidFill>
              </a:ln>
              <a:effectLst/>
              <a:sp3d contourW="25400">
                <a:contourClr>
                  <a:schemeClr val="lt1"/>
                </a:contourClr>
              </a:sp3d>
            </c:spPr>
          </c:dPt>
          <c:dLbls>
            <c:dLbl>
              <c:idx val="0"/>
              <c:layout>
                <c:manualLayout>
                  <c:x val="-5.9101654846335894E-2"/>
                  <c:y val="-2.693602285532146E-2"/>
                </c:manualLayout>
              </c:layout>
              <c:dLblPos val="bestFit"/>
              <c:showCatName val="1"/>
              <c:showPercent val="1"/>
            </c:dLbl>
            <c:dLbl>
              <c:idx val="1"/>
              <c:layout>
                <c:manualLayout>
                  <c:x val="8.0378250591016526E-2"/>
                  <c:y val="-3.8480032650459253E-2"/>
                </c:manualLayout>
              </c:layout>
              <c:dLblPos val="bestFit"/>
              <c:showCatName val="1"/>
              <c:showPercent val="1"/>
            </c:dLbl>
            <c:dLbl>
              <c:idx val="2"/>
              <c:layout>
                <c:manualLayout>
                  <c:x val="0.14935340435386771"/>
                  <c:y val="-4.2626983100760574E-2"/>
                </c:manualLayout>
              </c:layout>
              <c:dLblPos val="bestFit"/>
              <c:showCatName val="1"/>
              <c:showPercent val="1"/>
            </c:dLbl>
            <c:dLbl>
              <c:idx val="3"/>
              <c:layout>
                <c:manualLayout>
                  <c:x val="9.0307395399104651E-2"/>
                  <c:y val="-7.6959278506036682E-3"/>
                </c:manualLayout>
              </c:layout>
              <c:dLblPos val="bestFit"/>
              <c:showCatName val="1"/>
              <c:showPercent val="1"/>
            </c:dLbl>
            <c:dLbl>
              <c:idx val="4"/>
              <c:layout>
                <c:manualLayout>
                  <c:x val="7.6470588235293971E-2"/>
                  <c:y val="2.0548878723173122E-3"/>
                </c:manualLayout>
              </c:layout>
              <c:dLblPos val="bestFit"/>
              <c:showCatName val="1"/>
              <c:showPercent val="1"/>
            </c:dLbl>
            <c:dLbl>
              <c:idx val="5"/>
              <c:layout>
                <c:manualLayout>
                  <c:x val="0.11176470588235288"/>
                  <c:y val="6.6574173414363946E-2"/>
                </c:manualLayout>
              </c:layout>
              <c:dLblPos val="bestFit"/>
              <c:showCatName val="1"/>
              <c:showPercent val="1"/>
            </c:dLbl>
            <c:dLbl>
              <c:idx val="6"/>
              <c:layout>
                <c:manualLayout>
                  <c:x val="9.2156862745098267E-2"/>
                  <c:y val="0.11095695569060654"/>
                </c:manualLayout>
              </c:layout>
              <c:dLblPos val="bestFit"/>
              <c:showCatName val="1"/>
              <c:showPercent val="1"/>
            </c:dLbl>
            <c:dLbl>
              <c:idx val="7"/>
              <c:layout>
                <c:manualLayout>
                  <c:x val="-5.8823529411765434E-3"/>
                  <c:y val="8.5066999362798532E-2"/>
                </c:manualLayout>
              </c:layout>
              <c:dLblPos val="bestFit"/>
              <c:showCatName val="1"/>
              <c:showPercent val="1"/>
            </c:dLbl>
            <c:dLbl>
              <c:idx val="8"/>
              <c:layout>
                <c:manualLayout>
                  <c:x val="-1.1158031502993175E-2"/>
                  <c:y val="8.1183482893195574E-2"/>
                </c:manualLayout>
              </c:layout>
              <c:dLblPos val="bestFit"/>
              <c:showCatName val="1"/>
              <c:showPercent val="1"/>
            </c:dLbl>
            <c:dLbl>
              <c:idx val="9"/>
              <c:layout>
                <c:manualLayout>
                  <c:x val="-7.8431372549019971E-3"/>
                  <c:y val="0.1109569556906064"/>
                </c:manualLayout>
              </c:layout>
              <c:dLblPos val="bestFit"/>
              <c:showCatName val="1"/>
              <c:showPercent val="1"/>
            </c:dLbl>
            <c:dLbl>
              <c:idx val="10"/>
              <c:layout>
                <c:manualLayout>
                  <c:x val="-7.2549019607843171E-2"/>
                  <c:y val="6.657417341436378E-2"/>
                </c:manualLayout>
              </c:layout>
              <c:dLblPos val="bestFit"/>
              <c:showCatName val="1"/>
              <c:showPercent val="1"/>
            </c:dLbl>
            <c:dLbl>
              <c:idx val="11"/>
              <c:layout>
                <c:manualLayout>
                  <c:x val="-0.1235294117647059"/>
                  <c:y val="3.6985651896868882E-3"/>
                </c:manualLayout>
              </c:layout>
              <c:dLblPos val="bestFit"/>
              <c:showCatName val="1"/>
              <c:showPercent val="1"/>
            </c:dLbl>
            <c:dLbl>
              <c:idx val="12"/>
              <c:layout>
                <c:manualLayout>
                  <c:x val="-5.686274509803925E-2"/>
                  <c:y val="-0.13314834682872803"/>
                </c:manualLayout>
              </c:layout>
              <c:dLblPos val="bestFit"/>
              <c:showCatName val="1"/>
              <c:showPercent val="1"/>
            </c:dLbl>
            <c:dLbl>
              <c:idx val="13"/>
              <c:layout>
                <c:manualLayout>
                  <c:x val="-4.7058823529411813E-2"/>
                  <c:y val="-7.7669868983424623E-2"/>
                </c:manualLayout>
              </c:layout>
              <c:dLblPos val="bestFit"/>
              <c:showCatName val="1"/>
              <c:showPercent val="1"/>
            </c:dLbl>
            <c:dLbl>
              <c:idx val="14"/>
              <c:layout>
                <c:manualLayout>
                  <c:x val="-0.17697128300138973"/>
                  <c:y val="-7.7669868983424623E-2"/>
                </c:manualLayout>
              </c:layout>
              <c:dLblPos val="bestFit"/>
              <c:showCatName val="1"/>
              <c:showPercent val="1"/>
            </c:dLbl>
            <c:dLbl>
              <c:idx val="15"/>
              <c:layout>
                <c:manualLayout>
                  <c:x val="-8.7470449172576986E-2"/>
                  <c:y val="-5.7720048975688824E-2"/>
                </c:manualLayout>
              </c:layout>
              <c:dLblPos val="bestFit"/>
              <c:showCatName val="1"/>
              <c:showPercent val="1"/>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ru-RU"/>
              </a:p>
            </c:txPr>
            <c:dLblPos val="outEnd"/>
            <c:showCatName val="1"/>
            <c:showPercent val="1"/>
          </c:dLbls>
          <c:cat>
            <c:strRef>
              <c:f>емкость!$A$22:$A$37</c:f>
              <c:strCache>
                <c:ptCount val="16"/>
                <c:pt idx="0">
                  <c:v>Акмолинская</c:v>
                </c:pt>
                <c:pt idx="1">
                  <c:v>Актюбинская</c:v>
                </c:pt>
                <c:pt idx="2">
                  <c:v>Алматинская</c:v>
                </c:pt>
                <c:pt idx="3">
                  <c:v>Атырауская</c:v>
                </c:pt>
                <c:pt idx="4">
                  <c:v>В-Казахстанская</c:v>
                </c:pt>
                <c:pt idx="5">
                  <c:v>Жамбылская</c:v>
                </c:pt>
                <c:pt idx="6">
                  <c:v>З-Казахстанская</c:v>
                </c:pt>
                <c:pt idx="7">
                  <c:v>Карагандинская</c:v>
                </c:pt>
                <c:pt idx="8">
                  <c:v>Костанайская</c:v>
                </c:pt>
                <c:pt idx="9">
                  <c:v>Кызылординская</c:v>
                </c:pt>
                <c:pt idx="10">
                  <c:v>Мангистауская</c:v>
                </c:pt>
                <c:pt idx="11">
                  <c:v>Павлодарская</c:v>
                </c:pt>
                <c:pt idx="12">
                  <c:v>С-Казахстанская</c:v>
                </c:pt>
                <c:pt idx="13">
                  <c:v>Ю-Казахстанская</c:v>
                </c:pt>
                <c:pt idx="14">
                  <c:v>г. Астана</c:v>
                </c:pt>
                <c:pt idx="15">
                  <c:v>г.Алматы</c:v>
                </c:pt>
              </c:strCache>
            </c:strRef>
          </c:cat>
          <c:val>
            <c:numRef>
              <c:f>емкость!$B$22:$B$37</c:f>
              <c:numCache>
                <c:formatCode>General</c:formatCode>
                <c:ptCount val="16"/>
                <c:pt idx="0">
                  <c:v>112.4</c:v>
                </c:pt>
                <c:pt idx="1">
                  <c:v>126.4</c:v>
                </c:pt>
                <c:pt idx="2">
                  <c:v>335.5</c:v>
                </c:pt>
                <c:pt idx="3">
                  <c:v>105.4</c:v>
                </c:pt>
                <c:pt idx="4">
                  <c:v>179.2</c:v>
                </c:pt>
                <c:pt idx="5">
                  <c:v>202.2</c:v>
                </c:pt>
                <c:pt idx="6">
                  <c:v>62.062000000000012</c:v>
                </c:pt>
                <c:pt idx="7">
                  <c:v>183.1</c:v>
                </c:pt>
                <c:pt idx="8">
                  <c:v>103.1</c:v>
                </c:pt>
                <c:pt idx="9">
                  <c:v>138.80000000000001</c:v>
                </c:pt>
                <c:pt idx="10">
                  <c:v>115.4</c:v>
                </c:pt>
                <c:pt idx="11">
                  <c:v>95.4</c:v>
                </c:pt>
                <c:pt idx="12">
                  <c:v>72.2</c:v>
                </c:pt>
                <c:pt idx="13">
                  <c:v>592.20000000000005</c:v>
                </c:pt>
                <c:pt idx="14">
                  <c:v>121.2</c:v>
                </c:pt>
                <c:pt idx="15">
                  <c:v>223.8</c:v>
                </c:pt>
              </c:numCache>
            </c:numRef>
          </c:val>
        </c:ser>
      </c:pie3DChart>
      <c:spPr>
        <a:noFill/>
        <a:ln w="25400">
          <a:noFill/>
        </a:ln>
      </c:spPr>
    </c:plotArea>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9848769-7E22-4DDE-8104-B318D4DD1AEF}" type="datetimeFigureOut">
              <a:rPr lang="ru-RU"/>
              <a:pPr>
                <a:defRPr/>
              </a:pPr>
              <a:t>26.04.2016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050435D-A299-48AF-B10A-147CF59487E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p:spPr>
      </p:sp>
      <p:sp>
        <p:nvSpPr>
          <p:cNvPr id="143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14340" name="Номер слайда 3"/>
          <p:cNvSpPr>
            <a:spLocks noGrp="1"/>
          </p:cNvSpPr>
          <p:nvPr>
            <p:ph type="sldNum" sz="quarter" idx="5"/>
          </p:nvPr>
        </p:nvSpPr>
        <p:spPr bwMode="auto">
          <a:noFill/>
          <a:ln>
            <a:miter lim="800000"/>
            <a:headEnd/>
            <a:tailEnd/>
          </a:ln>
        </p:spPr>
        <p:txBody>
          <a:bodyPr/>
          <a:lstStyle/>
          <a:p>
            <a:fld id="{F6F35EC8-0ABE-4333-8180-346A3FDF721A}" type="slidenum">
              <a:rPr lang="ru-RU" smtClean="0"/>
              <a:pPr/>
              <a:t>2</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p:spPr>
      </p:sp>
      <p:sp>
        <p:nvSpPr>
          <p:cNvPr id="1536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15364" name="Номер слайда 3"/>
          <p:cNvSpPr>
            <a:spLocks noGrp="1"/>
          </p:cNvSpPr>
          <p:nvPr>
            <p:ph type="sldNum" sz="quarter" idx="5"/>
          </p:nvPr>
        </p:nvSpPr>
        <p:spPr bwMode="auto">
          <a:noFill/>
          <a:ln>
            <a:miter lim="800000"/>
            <a:headEnd/>
            <a:tailEnd/>
          </a:ln>
        </p:spPr>
        <p:txBody>
          <a:bodyPr/>
          <a:lstStyle/>
          <a:p>
            <a:fld id="{83ADD6C0-E001-4944-9FA4-B5A988785C0D}" type="slidenum">
              <a:rPr lang="ru-RU" smtClean="0"/>
              <a:pPr/>
              <a:t>7</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Дата 6"/>
          <p:cNvSpPr>
            <a:spLocks noGrp="1"/>
          </p:cNvSpPr>
          <p:nvPr>
            <p:ph type="dt" sz="half" idx="10"/>
          </p:nvPr>
        </p:nvSpPr>
        <p:spPr/>
        <p:txBody>
          <a:bodyPr/>
          <a:lstStyle>
            <a:lvl1pPr>
              <a:defRPr/>
            </a:lvl1pPr>
          </a:lstStyle>
          <a:p>
            <a:pPr>
              <a:defRPr/>
            </a:pPr>
            <a:fld id="{4619A30D-A41B-452F-9781-22424FA097F0}" type="datetimeFigureOut">
              <a:rPr lang="ru-RU"/>
              <a:pPr>
                <a:defRPr/>
              </a:pPr>
              <a:t>26.04.2016</a:t>
            </a:fld>
            <a:endParaRPr lang="ru-RU" dirty="0"/>
          </a:p>
        </p:txBody>
      </p:sp>
      <p:sp>
        <p:nvSpPr>
          <p:cNvPr id="9" name="Нижний колонтитул 7"/>
          <p:cNvSpPr>
            <a:spLocks noGrp="1"/>
          </p:cNvSpPr>
          <p:nvPr>
            <p:ph type="ftr" sz="quarter" idx="11"/>
          </p:nvPr>
        </p:nvSpPr>
        <p:spPr/>
        <p:txBody>
          <a:bodyPr/>
          <a:lstStyle>
            <a:lvl1pPr>
              <a:defRPr/>
            </a:lvl1pPr>
          </a:lstStyle>
          <a:p>
            <a:pPr>
              <a:defRPr/>
            </a:pPr>
            <a:endParaRPr lang="ru-RU"/>
          </a:p>
        </p:txBody>
      </p:sp>
      <p:sp>
        <p:nvSpPr>
          <p:cNvPr id="10" name="Номер слайда 8"/>
          <p:cNvSpPr>
            <a:spLocks noGrp="1"/>
          </p:cNvSpPr>
          <p:nvPr>
            <p:ph type="sldNum" sz="quarter" idx="12"/>
          </p:nvPr>
        </p:nvSpPr>
        <p:spPr/>
        <p:txBody>
          <a:bodyPr/>
          <a:lstStyle>
            <a:lvl1pPr>
              <a:defRPr/>
            </a:lvl1pPr>
          </a:lstStyle>
          <a:p>
            <a:pPr>
              <a:defRPr/>
            </a:pPr>
            <a:fld id="{24D2253D-2286-4B90-8915-38C73BF0F3B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B21E6D9-762B-4304-99F4-D21F43E5E467}" type="datetimeFigureOut">
              <a:rPr lang="ru-RU"/>
              <a:pPr>
                <a:defRPr/>
              </a:pPr>
              <a:t>26.04.2016</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2A74E93-DA09-4C23-97EC-320F52E1CAD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8864465-F05D-4276-A2B9-DCA7F1C686DB}" type="datetimeFigureOut">
              <a:rPr lang="ru-RU"/>
              <a:pPr>
                <a:defRPr/>
              </a:pPr>
              <a:t>26.04.2016</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FF1FE29-9133-4EFC-B187-F48E3B64192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4F739CE5-AD44-4369-B93D-443665FB6F38}" type="datetimeFigureOut">
              <a:rPr lang="ru-RU"/>
              <a:pPr>
                <a:defRPr/>
              </a:pPr>
              <a:t>26.04.2016</a:t>
            </a:fld>
            <a:endParaRPr lang="ru-RU" dirty="0"/>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6A255733-77BB-491C-87E0-9AC7360E682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976EE8B-7E55-4FC0-8098-4B5E3DBCB320}" type="datetimeFigureOut">
              <a:rPr lang="ru-RU"/>
              <a:pPr>
                <a:defRPr/>
              </a:pPr>
              <a:t>26.04.2016</a:t>
            </a:fld>
            <a:endParaRPr lang="ru-RU" dirty="0"/>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E6B731E0-F208-4CE8-92F7-7B83572FB66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0BC77ECF-16AA-40D6-A599-048DD7494CAD}" type="datetimeFigureOut">
              <a:rPr lang="ru-RU"/>
              <a:pPr>
                <a:defRPr/>
              </a:pPr>
              <a:t>26.04.2016</a:t>
            </a:fld>
            <a:endParaRPr lang="ru-RU" dirty="0"/>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BFF4AA41-9B15-4A6B-A16A-C628B3DE2C2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AB7B130C-D171-4F92-812E-B60E8EF7A010}" type="datetimeFigureOut">
              <a:rPr lang="ru-RU"/>
              <a:pPr>
                <a:defRPr/>
              </a:pPr>
              <a:t>26.04.2016</a:t>
            </a:fld>
            <a:endParaRPr lang="ru-RU" dirty="0"/>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CAD225D0-263E-4008-8516-BF22C330569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B6A68556-3A83-43AD-9D16-AD7B1D84B0B0}" type="datetimeFigureOut">
              <a:rPr lang="ru-RU"/>
              <a:pPr>
                <a:defRPr/>
              </a:pPr>
              <a:t>26.04.2016</a:t>
            </a:fld>
            <a:endParaRPr lang="ru-RU" dirty="0"/>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B9BF6B0A-AA83-433C-B19D-5DCADA4A52D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FA86A1-52EC-4985-8D08-B4B9E108091C}" type="datetimeFigureOut">
              <a:rPr lang="ru-RU"/>
              <a:pPr>
                <a:defRPr/>
              </a:pPr>
              <a:t>26.04.2016</a:t>
            </a:fld>
            <a:endParaRPr lang="ru-RU" dirty="0"/>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BF7CEB6-56C8-4ED5-8D27-E1CC92CE558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7F17BD2D-0991-48A2-973E-AFD6901332FF}" type="datetimeFigureOut">
              <a:rPr lang="ru-RU"/>
              <a:pPr>
                <a:defRPr/>
              </a:pPr>
              <a:t>26.04.2016</a:t>
            </a:fld>
            <a:endParaRPr lang="ru-RU" dirty="0"/>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40D368F-E653-4C2B-8E61-06547D4BA27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3AED3850-159C-42D6-B790-C626F3B930F3}" type="datetimeFigureOut">
              <a:rPr lang="ru-RU"/>
              <a:pPr>
                <a:defRPr/>
              </a:pPr>
              <a:t>26.04.2016</a:t>
            </a:fld>
            <a:endParaRPr lang="ru-RU" dirty="0"/>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D0CFCD3A-6125-4C22-BACC-1A3F662094E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prstClr val="black">
                    <a:lumMod val="50000"/>
                    <a:lumOff val="50000"/>
                  </a:prstClr>
                </a:solidFill>
                <a:latin typeface="+mn-lt"/>
                <a:cs typeface="+mn-cs"/>
              </a:defRPr>
            </a:lvl1pPr>
          </a:lstStyle>
          <a:p>
            <a:pPr>
              <a:defRPr/>
            </a:pPr>
            <a:fld id="{05106A44-3151-430D-ACFF-7AF4CC76C549}" type="datetimeFigureOut">
              <a:rPr lang="ru-RU"/>
              <a:pPr>
                <a:defRPr/>
              </a:pPr>
              <a:t>26.04.2016</a:t>
            </a:fld>
            <a:endParaRPr lang="ru-RU"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prstClr val="black">
                    <a:lumMod val="50000"/>
                    <a:lumOff val="50000"/>
                  </a:prst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Trebuchet MS" pitchFamily="34" charset="0"/>
              </a:defRPr>
            </a:lvl1pPr>
          </a:lstStyle>
          <a:p>
            <a:pPr>
              <a:defRPr/>
            </a:pPr>
            <a:fld id="{7F4CD3F0-2EBC-4043-92C8-2DDE0BE4291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35" r:id="rId1"/>
    <p:sldLayoutId id="2147483927" r:id="rId2"/>
    <p:sldLayoutId id="2147483936" r:id="rId3"/>
    <p:sldLayoutId id="2147483928" r:id="rId4"/>
    <p:sldLayoutId id="2147483929" r:id="rId5"/>
    <p:sldLayoutId id="2147483930" r:id="rId6"/>
    <p:sldLayoutId id="2147483931" r:id="rId7"/>
    <p:sldLayoutId id="2147483932" r:id="rId8"/>
    <p:sldLayoutId id="2147483937" r:id="rId9"/>
    <p:sldLayoutId id="2147483933" r:id="rId10"/>
    <p:sldLayoutId id="214748393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1988840"/>
            <a:ext cx="7332192" cy="1584176"/>
          </a:xfrm>
        </p:spPr>
        <p:txBody>
          <a:bodyPr/>
          <a:lstStyle/>
          <a:p>
            <a:pPr marL="0" indent="0" algn="ctr">
              <a:buFont typeface="Georgia" pitchFamily="18" charset="0"/>
              <a:buNone/>
              <a:defRPr/>
            </a:pPr>
            <a:r>
              <a:rPr lang="ru-RU" sz="3200" dirty="0" smtClean="0">
                <a:solidFill>
                  <a:srgbClr val="289EAE"/>
                </a:solidFill>
              </a:rPr>
              <a:t>Перспективы развития  школьной формы в </a:t>
            </a:r>
            <a:r>
              <a:rPr lang="ru-RU" sz="3200" dirty="0" smtClean="0">
                <a:solidFill>
                  <a:srgbClr val="289EAE"/>
                </a:solidFill>
              </a:rPr>
              <a:t>Павлодар и Павлодарской области</a:t>
            </a:r>
            <a:endParaRPr lang="ru-RU" sz="3200" dirty="0">
              <a:solidFill>
                <a:srgbClr val="289EAE"/>
              </a:solidFill>
            </a:endParaRPr>
          </a:p>
        </p:txBody>
      </p:sp>
      <p:pic>
        <p:nvPicPr>
          <p:cNvPr id="11" name="Picture 4" descr="C:\Users\User\Desktop\MATERIALS\APLP\Untitled-3.png"/>
          <p:cNvPicPr>
            <a:picLocks noChangeAspect="1" noChangeArrowheads="1"/>
          </p:cNvPicPr>
          <p:nvPr/>
        </p:nvPicPr>
        <p:blipFill>
          <a:blip r:embed="rId2" cstate="print"/>
          <a:srcRect/>
          <a:stretch>
            <a:fillRect/>
          </a:stretch>
        </p:blipFill>
        <p:spPr bwMode="auto">
          <a:xfrm>
            <a:off x="-34925" y="1565275"/>
            <a:ext cx="9161463" cy="204788"/>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12" name="Заголовок 3"/>
          <p:cNvSpPr txBox="1">
            <a:spLocks/>
          </p:cNvSpPr>
          <p:nvPr/>
        </p:nvSpPr>
        <p:spPr>
          <a:xfrm>
            <a:off x="2699792" y="4941168"/>
            <a:ext cx="6336258"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anose="02040502050405020303" pitchFamily="18" charset="0"/>
              <a:buNone/>
              <a:defRPr/>
            </a:pPr>
            <a:r>
              <a:rPr lang="ru-RU" sz="2000" dirty="0" smtClean="0">
                <a:solidFill>
                  <a:srgbClr val="289EAE"/>
                </a:solidFill>
              </a:rPr>
              <a:t>ХУДОВА ЛЮБОВЬ НИКОЛАЕВНА,</a:t>
            </a:r>
          </a:p>
          <a:p>
            <a:pPr marL="0" indent="0">
              <a:buFont typeface="Georgia" panose="02040502050405020303" pitchFamily="18" charset="0"/>
              <a:buNone/>
              <a:defRPr/>
            </a:pPr>
            <a:r>
              <a:rPr lang="ru-RU" sz="2000" dirty="0" smtClean="0">
                <a:solidFill>
                  <a:srgbClr val="289EAE"/>
                </a:solidFill>
              </a:rPr>
              <a:t> ПРЕЗИДЕНТ АССОЦИАЦИИ</a:t>
            </a:r>
          </a:p>
          <a:p>
            <a:pPr marL="0" indent="0">
              <a:buFont typeface="Georgia" panose="02040502050405020303" pitchFamily="18" charset="0"/>
              <a:buNone/>
              <a:defRPr/>
            </a:pPr>
            <a:r>
              <a:rPr lang="ru-RU" sz="2000" dirty="0" smtClean="0">
                <a:solidFill>
                  <a:srgbClr val="289EAE"/>
                </a:solidFill>
              </a:rPr>
              <a:t>28 </a:t>
            </a:r>
            <a:r>
              <a:rPr lang="ru-RU" sz="2000" dirty="0" smtClean="0">
                <a:solidFill>
                  <a:srgbClr val="289EAE"/>
                </a:solidFill>
              </a:rPr>
              <a:t>АПРЕЛЯ 2016г</a:t>
            </a:r>
            <a:endParaRPr lang="ru-RU" sz="2000" dirty="0">
              <a:solidFill>
                <a:srgbClr val="289EAE"/>
              </a:solidFill>
            </a:endParaRPr>
          </a:p>
        </p:txBody>
      </p:sp>
      <p:sp>
        <p:nvSpPr>
          <p:cNvPr id="5125" name="TextBox 1"/>
          <p:cNvSpPr txBox="1">
            <a:spLocks noChangeArrowheads="1"/>
          </p:cNvSpPr>
          <p:nvPr/>
        </p:nvSpPr>
        <p:spPr bwMode="auto">
          <a:xfrm>
            <a:off x="611188" y="4005263"/>
            <a:ext cx="7993062" cy="369887"/>
          </a:xfrm>
          <a:prstGeom prst="rect">
            <a:avLst/>
          </a:prstGeom>
          <a:noFill/>
          <a:ln w="9525">
            <a:noFill/>
            <a:miter lim="800000"/>
            <a:headEnd/>
            <a:tailEnd/>
          </a:ln>
        </p:spPr>
        <p:txBody>
          <a:bodyPr>
            <a:spAutoFit/>
          </a:bodyPr>
          <a:lstStyle/>
          <a:p>
            <a:r>
              <a:rPr lang="ru-RU" b="1">
                <a:solidFill>
                  <a:srgbClr val="289EAE"/>
                </a:solidFill>
              </a:rPr>
              <a:t>БЕЗОПАСНАЯ ФОРМА – ЗДОРОВЫЕ ДЕТИ, ЗДОРОВАЯ  НАЦИЯ!</a:t>
            </a:r>
          </a:p>
        </p:txBody>
      </p:sp>
      <p:pic>
        <p:nvPicPr>
          <p:cNvPr id="5126" name="Picture 11"/>
          <p:cNvPicPr>
            <a:picLocks noChangeAspect="1" noChangeArrowheads="1"/>
          </p:cNvPicPr>
          <p:nvPr/>
        </p:nvPicPr>
        <p:blipFill>
          <a:blip r:embed="rId3" cstate="print"/>
          <a:srcRect/>
          <a:stretch>
            <a:fillRect/>
          </a:stretch>
        </p:blipFill>
        <p:spPr bwMode="auto">
          <a:xfrm>
            <a:off x="5641975" y="322263"/>
            <a:ext cx="3187700" cy="658812"/>
          </a:xfrm>
          <a:prstGeom prst="rect">
            <a:avLst/>
          </a:prstGeom>
          <a:noFill/>
          <a:ln w="9525">
            <a:noFill/>
            <a:miter lim="800000"/>
            <a:headEnd/>
            <a:tailEnd/>
          </a:ln>
        </p:spPr>
      </p:pic>
      <p:pic>
        <p:nvPicPr>
          <p:cNvPr id="5127" name="Picture 12"/>
          <p:cNvPicPr>
            <a:picLocks noChangeAspect="1" noChangeArrowheads="1"/>
          </p:cNvPicPr>
          <p:nvPr/>
        </p:nvPicPr>
        <p:blipFill>
          <a:blip r:embed="rId4" cstate="print"/>
          <a:srcRect/>
          <a:stretch>
            <a:fillRect/>
          </a:stretch>
        </p:blipFill>
        <p:spPr bwMode="auto">
          <a:xfrm>
            <a:off x="4383088" y="-1588"/>
            <a:ext cx="1484312" cy="1308101"/>
          </a:xfrm>
          <a:prstGeom prst="rect">
            <a:avLst/>
          </a:prstGeom>
          <a:noFill/>
          <a:ln w="9525">
            <a:noFill/>
            <a:miter lim="800000"/>
            <a:headEnd/>
            <a:tailEnd/>
          </a:ln>
        </p:spPr>
      </p:pic>
      <p:sp>
        <p:nvSpPr>
          <p:cNvPr id="5128" name="TextBox 4"/>
          <p:cNvSpPr txBox="1">
            <a:spLocks noChangeArrowheads="1"/>
          </p:cNvSpPr>
          <p:nvPr/>
        </p:nvSpPr>
        <p:spPr bwMode="auto">
          <a:xfrm>
            <a:off x="82550" y="322263"/>
            <a:ext cx="4516438" cy="831850"/>
          </a:xfrm>
          <a:prstGeom prst="rect">
            <a:avLst/>
          </a:prstGeom>
          <a:noFill/>
          <a:ln w="9525">
            <a:noFill/>
            <a:miter lim="800000"/>
            <a:headEnd/>
            <a:tailEnd/>
          </a:ln>
        </p:spPr>
        <p:txBody>
          <a:bodyPr>
            <a:spAutoFit/>
          </a:bodyPr>
          <a:lstStyle/>
          <a:p>
            <a:r>
              <a:rPr lang="ru-RU" sz="1600" b="1">
                <a:solidFill>
                  <a:srgbClr val="289EAE"/>
                </a:solidFill>
              </a:rPr>
              <a:t>ҚАЗАҚСТАН  РЕСПУБЛИКАСЫНЫҢ   ЖЕҢ</a:t>
            </a:r>
            <a:r>
              <a:rPr lang="en-US" sz="1600" b="1">
                <a:solidFill>
                  <a:srgbClr val="289EAE"/>
                </a:solidFill>
              </a:rPr>
              <a:t>I</a:t>
            </a:r>
            <a:r>
              <a:rPr lang="ru-RU" sz="1600" b="1">
                <a:solidFill>
                  <a:srgbClr val="289EAE"/>
                </a:solidFill>
              </a:rPr>
              <a:t>Л   ӨНЕРКӘС</a:t>
            </a:r>
            <a:r>
              <a:rPr lang="en-US" sz="1600" b="1">
                <a:solidFill>
                  <a:srgbClr val="289EAE"/>
                </a:solidFill>
              </a:rPr>
              <a:t>I</a:t>
            </a:r>
            <a:r>
              <a:rPr lang="ru-RU" sz="1600" b="1">
                <a:solidFill>
                  <a:srgbClr val="289EAE"/>
                </a:solidFill>
              </a:rPr>
              <a:t>П   КӘС</a:t>
            </a:r>
            <a:r>
              <a:rPr lang="en-US" sz="1600" b="1">
                <a:solidFill>
                  <a:srgbClr val="289EAE"/>
                </a:solidFill>
              </a:rPr>
              <a:t>I</a:t>
            </a:r>
            <a:r>
              <a:rPr lang="ru-RU" sz="1600" b="1">
                <a:solidFill>
                  <a:srgbClr val="289EAE"/>
                </a:solidFill>
              </a:rPr>
              <a:t>ПОРЫНДАРЫНЫҢ   ҚАУЫМДАСТА</a:t>
            </a:r>
            <a:r>
              <a:rPr lang="en-US" sz="1600" b="1">
                <a:solidFill>
                  <a:srgbClr val="289EAE"/>
                </a:solidFill>
              </a:rPr>
              <a:t>F</a:t>
            </a:r>
            <a:r>
              <a:rPr lang="ru-RU" sz="1600" b="1">
                <a:solidFill>
                  <a:srgbClr val="289EAE"/>
                </a:solidFill>
              </a:rPr>
              <a:t>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658"/>
            <a:ext cx="7868374"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3200" dirty="0" smtClean="0">
                <a:solidFill>
                  <a:srgbClr val="289EAE"/>
                </a:solidFill>
              </a:rPr>
              <a:t>БЕЗОПАСНАЯ ФОРМА – ЗДОРОВЫЕ ДЕТИ, ЗДОРОВАЯ  НАЦИЯ!</a:t>
            </a:r>
            <a:endParaRPr lang="ru-RU" sz="3600" dirty="0">
              <a:solidFill>
                <a:srgbClr val="289EAE"/>
              </a:solidFill>
            </a:endParaRPr>
          </a:p>
        </p:txBody>
      </p:sp>
      <p:pic>
        <p:nvPicPr>
          <p:cNvPr id="4" name="Picture 8" descr="C:\Users\User\Desktop\Untitled-1.png"/>
          <p:cNvPicPr>
            <a:picLocks noChangeAspect="1" noChangeArrowheads="1"/>
          </p:cNvPicPr>
          <p:nvPr/>
        </p:nvPicPr>
        <p:blipFill>
          <a:blip r:embed="rId3" cstate="print">
            <a:extLst>
              <a:ext uri="{28A0092B-C50C-407E-A947-70E740481C1C}"/>
            </a:extLst>
          </a:blip>
          <a:srcRect/>
          <a:stretch>
            <a:fillRect/>
          </a:stretch>
        </p:blipFill>
        <p:spPr bwMode="auto">
          <a:xfrm>
            <a:off x="7868374" y="0"/>
            <a:ext cx="1275626" cy="1032605"/>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4" cstate="print"/>
          <a:srcRect/>
          <a:stretch>
            <a:fillRect/>
          </a:stretch>
        </p:blipFill>
        <p:spPr bwMode="auto">
          <a:xfrm>
            <a:off x="0" y="1209675"/>
            <a:ext cx="9144000" cy="204788"/>
          </a:xfrm>
          <a:prstGeom prst="rect">
            <a:avLst/>
          </a:prstGeom>
          <a:ln>
            <a:noFill/>
          </a:ln>
          <a:effectLst>
            <a:outerShdw blurRad="292100" dist="139700" dir="2700000" algn="tl" rotWithShape="0">
              <a:srgbClr val="333333">
                <a:alpha val="65000"/>
              </a:srgbClr>
            </a:outerShdw>
          </a:effectLst>
          <a:extLst>
            <a:ext uri="{909E8E84-426E-40DD-AFC4-6F175D3DCCD1}"/>
          </a:extLst>
        </p:spPr>
      </p:pic>
      <p:grpSp>
        <p:nvGrpSpPr>
          <p:cNvPr id="6149" name="Группа 37"/>
          <p:cNvGrpSpPr>
            <a:grpSpLocks/>
          </p:cNvGrpSpPr>
          <p:nvPr/>
        </p:nvGrpSpPr>
        <p:grpSpPr bwMode="auto">
          <a:xfrm>
            <a:off x="0" y="1500188"/>
            <a:ext cx="5686425" cy="5397500"/>
            <a:chOff x="788108" y="1628625"/>
            <a:chExt cx="5880100" cy="4495800"/>
          </a:xfrm>
        </p:grpSpPr>
        <p:sp>
          <p:nvSpPr>
            <p:cNvPr id="39" name="AutoShape 3"/>
            <p:cNvSpPr>
              <a:spLocks noChangeArrowheads="1"/>
            </p:cNvSpPr>
            <p:nvPr/>
          </p:nvSpPr>
          <p:spPr bwMode="ltGray">
            <a:xfrm>
              <a:off x="788108" y="1628625"/>
              <a:ext cx="5880100" cy="4495800"/>
            </a:xfrm>
            <a:prstGeom prst="rightArrow">
              <a:avLst>
                <a:gd name="adj1" fmla="val 79306"/>
                <a:gd name="adj2" fmla="val 32395"/>
              </a:avLst>
            </a:prstGeom>
            <a:gradFill rotWithShape="1">
              <a:gsLst>
                <a:gs pos="0">
                  <a:schemeClr val="accent1">
                    <a:gamma/>
                    <a:tint val="0"/>
                    <a:invGamma/>
                    <a:alpha val="20000"/>
                  </a:schemeClr>
                </a:gs>
                <a:gs pos="100000">
                  <a:schemeClr val="accent1"/>
                </a:gs>
              </a:gsLst>
              <a:lin ang="0" scaled="1"/>
            </a:gradFill>
            <a:ln>
              <a:noFill/>
            </a:ln>
            <a:effectLst/>
            <a:extLst>
              <a:ext uri="{91240B29-F687-4F45-9708-019B960494DF}"/>
              <a:ext uri="{AF507438-7753-43E0-B8FC-AC1667EBCBE1}"/>
            </a:extLst>
          </p:spPr>
          <p:txBody>
            <a:bodyPr wrap="none" anchor="ctr"/>
            <a:lstStyle/>
            <a:p>
              <a:pPr eaLnBrk="1" hangingPunct="1">
                <a:defRPr/>
              </a:pPr>
              <a:endParaRPr lang="ru-RU">
                <a:latin typeface="Arial" panose="020B0604020202020204" pitchFamily="34" charset="0"/>
              </a:endParaRPr>
            </a:p>
          </p:txBody>
        </p:sp>
        <p:grpSp>
          <p:nvGrpSpPr>
            <p:cNvPr id="6231" name="Группа 39"/>
            <p:cNvGrpSpPr>
              <a:grpSpLocks/>
            </p:cNvGrpSpPr>
            <p:nvPr/>
          </p:nvGrpSpPr>
          <p:grpSpPr bwMode="auto">
            <a:xfrm>
              <a:off x="916303" y="2150968"/>
              <a:ext cx="4822906" cy="3573447"/>
              <a:chOff x="916303" y="2150968"/>
              <a:chExt cx="4822906" cy="3573447"/>
            </a:xfrm>
          </p:grpSpPr>
          <p:sp>
            <p:nvSpPr>
              <p:cNvPr id="41" name="AutoShape 4"/>
              <p:cNvSpPr>
                <a:spLocks noChangeArrowheads="1"/>
              </p:cNvSpPr>
              <p:nvPr/>
            </p:nvSpPr>
            <p:spPr bwMode="blackWhite">
              <a:xfrm>
                <a:off x="916150" y="2150931"/>
                <a:ext cx="4822930" cy="1174197"/>
              </a:xfrm>
              <a:prstGeom prst="roundRect">
                <a:avLst>
                  <a:gd name="adj" fmla="val 9106"/>
                </a:avLst>
              </a:prstGeom>
              <a:gradFill rotWithShape="1">
                <a:gsLst>
                  <a:gs pos="0">
                    <a:schemeClr val="accent2"/>
                  </a:gs>
                  <a:gs pos="100000">
                    <a:schemeClr val="accent2">
                      <a:gamma/>
                      <a:tint val="69804"/>
                      <a:invGamma/>
                    </a:schemeClr>
                  </a:gs>
                </a:gsLst>
                <a:lin ang="5400000" scaled="1"/>
              </a:gradFill>
              <a:ln w="25400">
                <a:solidFill>
                  <a:schemeClr val="bg1"/>
                </a:solidFill>
                <a:round/>
                <a:headEnd/>
                <a:tailEnd/>
              </a:ln>
              <a:effectLst/>
              <a:extLst>
                <a:ext uri="{AF507438-7753-43E0-B8FC-AC1667EBCBE1}"/>
              </a:extLst>
            </p:spPr>
            <p:txBody>
              <a:bodyPr wrap="none" anchor="ctr"/>
              <a:lstStyle/>
              <a:p>
                <a:pPr marL="285750" indent="-285750">
                  <a:buFont typeface="Arial" panose="020B0604020202020204" pitchFamily="34" charset="0"/>
                  <a:buChar char="•"/>
                  <a:defRPr/>
                </a:pPr>
                <a:r>
                  <a:rPr lang="ru-RU" sz="1600" b="1" dirty="0">
                    <a:solidFill>
                      <a:schemeClr val="accent1">
                        <a:lumMod val="50000"/>
                      </a:schemeClr>
                    </a:solidFill>
                    <a:latin typeface="Arial" panose="020B0604020202020204" pitchFamily="34" charset="0"/>
                  </a:rPr>
                  <a:t>Рождаемость</a:t>
                </a:r>
              </a:p>
              <a:p>
                <a:pPr marL="285750" indent="-285750">
                  <a:buFont typeface="Arial" panose="020B0604020202020204" pitchFamily="34" charset="0"/>
                  <a:buChar char="•"/>
                  <a:defRPr/>
                </a:pPr>
                <a:r>
                  <a:rPr lang="ru-RU" sz="1600" b="1" dirty="0">
                    <a:solidFill>
                      <a:schemeClr val="accent1">
                        <a:lumMod val="50000"/>
                      </a:schemeClr>
                    </a:solidFill>
                    <a:latin typeface="Arial" panose="020B0604020202020204" pitchFamily="34" charset="0"/>
                  </a:rPr>
                  <a:t>Увеличение количества детей школьного </a:t>
                </a:r>
              </a:p>
              <a:p>
                <a:pPr>
                  <a:defRPr/>
                </a:pPr>
                <a:r>
                  <a:rPr lang="ru-RU" sz="1600" b="1" dirty="0">
                    <a:solidFill>
                      <a:schemeClr val="accent1">
                        <a:lumMod val="50000"/>
                      </a:schemeClr>
                    </a:solidFill>
                    <a:latin typeface="Arial" panose="020B0604020202020204" pitchFamily="34" charset="0"/>
                  </a:rPr>
                  <a:t>возраста с учетом демографии стран ТС</a:t>
                </a:r>
                <a:endParaRPr lang="en-US" sz="1600" b="1" dirty="0">
                  <a:solidFill>
                    <a:schemeClr val="accent1">
                      <a:lumMod val="50000"/>
                    </a:schemeClr>
                  </a:solidFill>
                  <a:latin typeface="Arial" panose="020B0604020202020204" pitchFamily="34" charset="0"/>
                </a:endParaRPr>
              </a:p>
            </p:txBody>
          </p:sp>
          <p:sp>
            <p:nvSpPr>
              <p:cNvPr id="42" name="AutoShape 5"/>
              <p:cNvSpPr>
                <a:spLocks noChangeArrowheads="1"/>
              </p:cNvSpPr>
              <p:nvPr/>
            </p:nvSpPr>
            <p:spPr bwMode="blackWhite">
              <a:xfrm>
                <a:off x="948981" y="3474547"/>
                <a:ext cx="4790098" cy="991721"/>
              </a:xfrm>
              <a:prstGeom prst="roundRect">
                <a:avLst>
                  <a:gd name="adj" fmla="val 9106"/>
                </a:avLst>
              </a:prstGeom>
              <a:gradFill rotWithShape="1">
                <a:gsLst>
                  <a:gs pos="0">
                    <a:srgbClr val="699D5F"/>
                  </a:gs>
                  <a:gs pos="100000">
                    <a:srgbClr val="699D5F">
                      <a:gamma/>
                      <a:tint val="69804"/>
                      <a:invGamma/>
                    </a:srgbClr>
                  </a:gs>
                </a:gsLst>
                <a:lin ang="5400000" scaled="1"/>
              </a:gradFill>
              <a:ln w="25400">
                <a:solidFill>
                  <a:schemeClr val="bg1"/>
                </a:solidFill>
                <a:round/>
                <a:headEnd/>
                <a:tailEnd/>
              </a:ln>
              <a:effectLst/>
              <a:extLst>
                <a:ext uri="{AF507438-7753-43E0-B8FC-AC1667EBCBE1}"/>
              </a:extLst>
            </p:spPr>
            <p:txBody>
              <a:bodyPr wrap="none" anchor="ctr"/>
              <a:lstStyle/>
              <a:p>
                <a:pPr marL="342900" indent="-342900" algn="just" eaLnBrk="1" hangingPunct="1">
                  <a:spcAft>
                    <a:spcPts val="0"/>
                  </a:spcAft>
                  <a:buFont typeface="Symbol" panose="05050102010706020507" pitchFamily="18" charset="2"/>
                  <a:buChar char=""/>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Ужесточение требований к качеству</a:t>
                </a:r>
              </a:p>
              <a:p>
                <a:pPr marL="342900" indent="-342900" algn="just" eaLnBrk="1" hangingPunct="1">
                  <a:spcAft>
                    <a:spcPts val="0"/>
                  </a:spcAft>
                  <a:buFont typeface="Symbol" panose="05050102010706020507" pitchFamily="18" charset="2"/>
                  <a:buChar char=""/>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Изменение отношения  к школьной </a:t>
                </a:r>
              </a:p>
              <a:p>
                <a:pPr algn="just" eaLnBrk="1" hangingPunct="1">
                  <a:spcAft>
                    <a:spcPts val="0"/>
                  </a:spcAft>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форме</a:t>
                </a:r>
              </a:p>
              <a:p>
                <a:pPr algn="just" eaLnBrk="1" hangingPunct="1">
                  <a:spcAft>
                    <a:spcPts val="0"/>
                  </a:spcAft>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Издан приказ МО РК от «»   №</a:t>
                </a:r>
              </a:p>
            </p:txBody>
          </p:sp>
          <p:sp>
            <p:nvSpPr>
              <p:cNvPr id="43" name="AutoShape 6"/>
              <p:cNvSpPr>
                <a:spLocks noChangeArrowheads="1"/>
              </p:cNvSpPr>
              <p:nvPr/>
            </p:nvSpPr>
            <p:spPr bwMode="blackWhite">
              <a:xfrm>
                <a:off x="1008078" y="4733372"/>
                <a:ext cx="4731002" cy="990398"/>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a:extLst>
                <a:ext uri="{AF507438-7753-43E0-B8FC-AC1667EBCBE1}"/>
              </a:extLst>
            </p:spPr>
            <p:txBody>
              <a:bodyPr wrap="none" anchor="ctr"/>
              <a:lstStyle/>
              <a:p>
                <a:pPr marL="342900" indent="-342900" algn="just" eaLnBrk="1" hangingPunct="1">
                  <a:spcAft>
                    <a:spcPts val="0"/>
                  </a:spcAft>
                  <a:buFont typeface="Symbol" panose="05050102010706020507" pitchFamily="18" charset="2"/>
                  <a:buChar char=""/>
                  <a:defRPr/>
                </a:pPr>
                <a:endParaRPr lang="ru-RU" sz="14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eaLnBrk="1" hangingPunct="1">
                  <a:spcAft>
                    <a:spcPts val="0"/>
                  </a:spcAft>
                  <a:buFont typeface="Symbol" panose="05050102010706020507" pitchFamily="18" charset="2"/>
                  <a:buChar char=""/>
                  <a:defRPr/>
                </a:pPr>
                <a:endParaRPr lang="ru-RU" sz="14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indent="-342900" eaLnBrk="1" hangingPunct="1">
                  <a:spcAft>
                    <a:spcPts val="0"/>
                  </a:spcAft>
                  <a:buFont typeface="Symbol" panose="05050102010706020507" pitchFamily="18" charset="2"/>
                  <a:buChar char=""/>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Модернизированы швейные </a:t>
                </a:r>
                <a:endParaRPr lang="en-US"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spcAft>
                    <a:spcPts val="0"/>
                  </a:spcAft>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производства</a:t>
                </a:r>
              </a:p>
              <a:p>
                <a:pPr marL="342900" indent="-342900" algn="just" eaLnBrk="1" hangingPunct="1">
                  <a:spcAft>
                    <a:spcPts val="0"/>
                  </a:spcAft>
                  <a:buFont typeface="Symbol" panose="05050102010706020507" pitchFamily="18" charset="2"/>
                  <a:buChar char=""/>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Развиваются отечественные бренды</a:t>
                </a:r>
              </a:p>
              <a:p>
                <a:pPr marL="342900" indent="-342900" algn="just" eaLnBrk="1" hangingPunct="1">
                  <a:spcAft>
                    <a:spcPts val="0"/>
                  </a:spcAft>
                  <a:buFont typeface="Symbol" panose="05050102010706020507" pitchFamily="18" charset="2"/>
                  <a:buChar char=""/>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Активизация деятельности компаний </a:t>
                </a:r>
              </a:p>
              <a:p>
                <a:pPr algn="just" eaLnBrk="1" hangingPunct="1">
                  <a:spcAft>
                    <a:spcPts val="0"/>
                  </a:spcAft>
                  <a:defRPr/>
                </a:pPr>
                <a:r>
                  <a:rPr lang="ru-RU" sz="16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в условиях Таможенного союза.</a:t>
                </a:r>
              </a:p>
              <a:p>
                <a:pPr algn="just" eaLnBrk="1" hangingPunct="1">
                  <a:spcAft>
                    <a:spcPts val="0"/>
                  </a:spcAft>
                  <a:defRPr/>
                </a:pPr>
                <a:endParaRPr lang="ru-RU" sz="14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spcAft>
                    <a:spcPts val="0"/>
                  </a:spcAft>
                  <a:defRPr/>
                </a:pPr>
                <a:endParaRPr lang="ru-RU" sz="14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p:txBody>
          </p:sp>
        </p:grpSp>
      </p:grpSp>
      <p:sp>
        <p:nvSpPr>
          <p:cNvPr id="45" name="TextBox 44"/>
          <p:cNvSpPr txBox="1"/>
          <p:nvPr/>
        </p:nvSpPr>
        <p:spPr>
          <a:xfrm>
            <a:off x="212725" y="1450975"/>
            <a:ext cx="4071938" cy="677863"/>
          </a:xfrm>
          <a:prstGeom prst="rect">
            <a:avLst/>
          </a:prstGeom>
          <a:noFill/>
        </p:spPr>
        <p:txBody>
          <a:bodyPr>
            <a:spAutoFit/>
          </a:bodyPr>
          <a:lstStyle/>
          <a:p>
            <a:pPr algn="ctr" eaLnBrk="1" hangingPunct="1">
              <a:defRPr/>
            </a:pPr>
            <a:r>
              <a:rPr lang="ru-RU" sz="2000" b="1" dirty="0">
                <a:solidFill>
                  <a:schemeClr val="accent1">
                    <a:lumMod val="50000"/>
                  </a:schemeClr>
                </a:solidFill>
                <a:latin typeface="Arial" panose="020B0604020202020204" pitchFamily="34" charset="0"/>
              </a:rPr>
              <a:t>ПРЕДПОСЫЛКИ РАЗВИТИЯ </a:t>
            </a:r>
            <a:r>
              <a:rPr lang="ru-RU" b="1" dirty="0">
                <a:solidFill>
                  <a:schemeClr val="accent1">
                    <a:lumMod val="50000"/>
                  </a:schemeClr>
                </a:solidFill>
                <a:latin typeface="Arial" panose="020B0604020202020204" pitchFamily="34" charset="0"/>
              </a:rPr>
              <a:t>школьной формы и одежды</a:t>
            </a:r>
          </a:p>
        </p:txBody>
      </p:sp>
      <p:sp>
        <p:nvSpPr>
          <p:cNvPr id="6151" name="TextBox 4"/>
          <p:cNvSpPr txBox="1">
            <a:spLocks noChangeArrowheads="1"/>
          </p:cNvSpPr>
          <p:nvPr/>
        </p:nvSpPr>
        <p:spPr bwMode="auto">
          <a:xfrm>
            <a:off x="5356225" y="1481138"/>
            <a:ext cx="3529013" cy="647700"/>
          </a:xfrm>
          <a:prstGeom prst="rect">
            <a:avLst/>
          </a:prstGeom>
          <a:noFill/>
          <a:ln w="9525">
            <a:noFill/>
            <a:miter lim="800000"/>
            <a:headEnd/>
            <a:tailEnd/>
          </a:ln>
        </p:spPr>
        <p:txBody>
          <a:bodyPr>
            <a:spAutoFit/>
          </a:bodyPr>
          <a:lstStyle/>
          <a:p>
            <a:r>
              <a:rPr lang="ru-RU"/>
              <a:t>Контингент учащихся в разрезе областей, тыс.чел.</a:t>
            </a:r>
          </a:p>
        </p:txBody>
      </p:sp>
      <p:graphicFrame>
        <p:nvGraphicFramePr>
          <p:cNvPr id="8" name="Таблица 7"/>
          <p:cNvGraphicFramePr>
            <a:graphicFrameLocks noGrp="1"/>
          </p:cNvGraphicFramePr>
          <p:nvPr/>
        </p:nvGraphicFramePr>
        <p:xfrm>
          <a:off x="5356225" y="2205038"/>
          <a:ext cx="3752850" cy="1282471"/>
        </p:xfrm>
        <a:graphic>
          <a:graphicData uri="http://schemas.openxmlformats.org/drawingml/2006/table">
            <a:tbl>
              <a:tblPr firstRow="1" firstCol="1" bandRow="1">
                <a:tableStyleId>{5C22544A-7EE6-4342-B048-85BDC9FD1C3A}</a:tableStyleId>
              </a:tblPr>
              <a:tblGrid>
                <a:gridCol w="1770201"/>
                <a:gridCol w="926928"/>
                <a:gridCol w="1055721"/>
              </a:tblGrid>
              <a:tr h="215990">
                <a:tc>
                  <a:txBody>
                    <a:bodyPr/>
                    <a:lstStyle/>
                    <a:p>
                      <a:pPr>
                        <a:spcAft>
                          <a:spcPts val="0"/>
                        </a:spcAft>
                      </a:pPr>
                      <a:r>
                        <a:rPr lang="ru-RU" sz="1000" dirty="0">
                          <a:effectLst/>
                        </a:rPr>
                        <a:t> </a:t>
                      </a:r>
                      <a:endParaRPr lang="ru-RU" sz="1000" dirty="0">
                        <a:effectLst/>
                        <a:latin typeface="Times New Roman"/>
                        <a:ea typeface="MS Mincho"/>
                        <a:cs typeface="Times New Roman"/>
                      </a:endParaRPr>
                    </a:p>
                  </a:txBody>
                  <a:tcPr marL="68590" marR="68590" marT="0" marB="0" anchor="b"/>
                </a:tc>
                <a:tc>
                  <a:txBody>
                    <a:bodyPr/>
                    <a:lstStyle/>
                    <a:p>
                      <a:pPr algn="ctr">
                        <a:spcAft>
                          <a:spcPts val="0"/>
                        </a:spcAft>
                      </a:pPr>
                      <a:r>
                        <a:rPr lang="ru-RU" sz="1000" dirty="0">
                          <a:effectLst/>
                        </a:rPr>
                        <a:t>2014/15</a:t>
                      </a:r>
                      <a:endParaRPr lang="ru-RU" sz="1000" dirty="0">
                        <a:effectLst/>
                        <a:latin typeface="Times New Roman"/>
                        <a:ea typeface="MS Mincho"/>
                        <a:cs typeface="Times New Roman"/>
                      </a:endParaRPr>
                    </a:p>
                  </a:txBody>
                  <a:tcPr marL="68590" marR="68590" marT="0" marB="0" anchor="b"/>
                </a:tc>
                <a:tc>
                  <a:txBody>
                    <a:bodyPr/>
                    <a:lstStyle/>
                    <a:p>
                      <a:pPr algn="ctr">
                        <a:spcAft>
                          <a:spcPts val="0"/>
                        </a:spcAft>
                      </a:pPr>
                      <a:r>
                        <a:rPr lang="ru-RU" sz="1000">
                          <a:effectLst/>
                        </a:rPr>
                        <a:t>2015/16</a:t>
                      </a:r>
                      <a:endParaRPr lang="ru-RU" sz="1000">
                        <a:effectLst/>
                        <a:latin typeface="Times New Roman"/>
                        <a:ea typeface="MS Mincho"/>
                        <a:cs typeface="Times New Roman"/>
                      </a:endParaRPr>
                    </a:p>
                  </a:txBody>
                  <a:tcPr marL="68590" marR="68590" marT="0" marB="0" anchor="b"/>
                </a:tc>
              </a:tr>
              <a:tr h="277160">
                <a:tc>
                  <a:txBody>
                    <a:bodyPr/>
                    <a:lstStyle/>
                    <a:p>
                      <a:pPr>
                        <a:spcAft>
                          <a:spcPts val="0"/>
                        </a:spcAft>
                      </a:pPr>
                      <a:r>
                        <a:rPr lang="ru-RU" sz="1000">
                          <a:effectLst/>
                        </a:rPr>
                        <a:t>Республика Казахстан</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2 685,1</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2 799,6</a:t>
                      </a:r>
                      <a:endParaRPr lang="ru-RU" sz="1000">
                        <a:effectLst/>
                        <a:latin typeface="Times New Roman"/>
                        <a:ea typeface="MS Mincho"/>
                        <a:cs typeface="Times New Roman"/>
                      </a:endParaRPr>
                    </a:p>
                  </a:txBody>
                  <a:tcPr marL="68590" marR="68590" marT="0" marB="0" anchor="b"/>
                </a:tc>
              </a:tr>
              <a:tr h="277160">
                <a:tc>
                  <a:txBody>
                    <a:bodyPr/>
                    <a:lstStyle/>
                    <a:p>
                      <a:pPr>
                        <a:spcAft>
                          <a:spcPts val="0"/>
                        </a:spcAft>
                      </a:pPr>
                      <a:r>
                        <a:rPr lang="ru-RU" sz="1000" dirty="0">
                          <a:effectLst/>
                        </a:rPr>
                        <a:t>Павлодарская</a:t>
                      </a:r>
                      <a:endParaRPr lang="ru-RU" sz="1000" dirty="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92,0</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95,4</a:t>
                      </a:r>
                      <a:endParaRPr lang="ru-RU" sz="1000">
                        <a:effectLst/>
                        <a:latin typeface="Times New Roman"/>
                        <a:ea typeface="MS Mincho"/>
                        <a:cs typeface="Times New Roman"/>
                      </a:endParaRPr>
                    </a:p>
                  </a:txBody>
                  <a:tcPr marL="68590" marR="68590" marT="0" marB="0" anchor="b"/>
                </a:tc>
              </a:tr>
              <a:tr h="259243">
                <a:tc>
                  <a:txBody>
                    <a:bodyPr/>
                    <a:lstStyle/>
                    <a:p>
                      <a:pPr>
                        <a:spcAft>
                          <a:spcPts val="0"/>
                        </a:spcAft>
                      </a:pPr>
                      <a:r>
                        <a:rPr lang="ru-RU" sz="1000" dirty="0">
                          <a:effectLst/>
                        </a:rPr>
                        <a:t>г. Астана</a:t>
                      </a:r>
                      <a:endParaRPr lang="ru-RU" sz="1000" dirty="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110,0</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121,2</a:t>
                      </a:r>
                      <a:endParaRPr lang="ru-RU" sz="1000">
                        <a:effectLst/>
                        <a:latin typeface="Times New Roman"/>
                        <a:ea typeface="MS Mincho"/>
                        <a:cs typeface="Times New Roman"/>
                      </a:endParaRPr>
                    </a:p>
                  </a:txBody>
                  <a:tcPr marL="68590" marR="68590" marT="0" marB="0" anchor="b"/>
                </a:tc>
              </a:tr>
              <a:tr h="252918">
                <a:tc>
                  <a:txBody>
                    <a:bodyPr/>
                    <a:lstStyle/>
                    <a:p>
                      <a:pPr>
                        <a:spcAft>
                          <a:spcPts val="0"/>
                        </a:spcAft>
                      </a:pPr>
                      <a:r>
                        <a:rPr lang="ru-RU" sz="1000">
                          <a:effectLst/>
                        </a:rPr>
                        <a:t>г. Алматы</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a:effectLst/>
                        </a:rPr>
                        <a:t>209,0</a:t>
                      </a:r>
                      <a:endParaRPr lang="ru-RU" sz="1000">
                        <a:effectLst/>
                        <a:latin typeface="Times New Roman"/>
                        <a:ea typeface="MS Mincho"/>
                        <a:cs typeface="Times New Roman"/>
                      </a:endParaRPr>
                    </a:p>
                  </a:txBody>
                  <a:tcPr marL="68590" marR="68590" marT="0" marB="0" anchor="b"/>
                </a:tc>
                <a:tc>
                  <a:txBody>
                    <a:bodyPr/>
                    <a:lstStyle/>
                    <a:p>
                      <a:pPr algn="r">
                        <a:spcAft>
                          <a:spcPts val="0"/>
                        </a:spcAft>
                      </a:pPr>
                      <a:r>
                        <a:rPr lang="ru-RU" sz="1000" dirty="0">
                          <a:effectLst/>
                        </a:rPr>
                        <a:t>223,8</a:t>
                      </a:r>
                      <a:endParaRPr lang="ru-RU" sz="1000" dirty="0">
                        <a:effectLst/>
                        <a:latin typeface="Times New Roman"/>
                        <a:ea typeface="MS Mincho"/>
                        <a:cs typeface="Times New Roman"/>
                      </a:endParaRPr>
                    </a:p>
                  </a:txBody>
                  <a:tcPr marL="68590" marR="68590" marT="0" marB="0" anchor="b"/>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658"/>
            <a:ext cx="7868374"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3200" dirty="0" smtClean="0">
                <a:solidFill>
                  <a:srgbClr val="289EAE"/>
                </a:solidFill>
              </a:rPr>
              <a:t>БЕЗОПАСНАЯ ФОРМА – ЗДОРОВЫЕ ДЕТИ, ЗДОРОВАЯ  НАЦИЯ!</a:t>
            </a:r>
            <a:endParaRPr lang="ru-RU" sz="3600" dirty="0">
              <a:solidFill>
                <a:srgbClr val="289EAE"/>
              </a:solidFill>
            </a:endParaRPr>
          </a:p>
        </p:txBody>
      </p:sp>
      <p:pic>
        <p:nvPicPr>
          <p:cNvPr id="4" name="Picture 8" descr="C:\Users\User\Desktop\Untitled-1.png"/>
          <p:cNvPicPr>
            <a:picLocks noChangeAspect="1" noChangeArrowheads="1"/>
          </p:cNvPicPr>
          <p:nvPr/>
        </p:nvPicPr>
        <p:blipFill>
          <a:blip r:embed="rId2" cstate="print">
            <a:extLst>
              <a:ext uri="{28A0092B-C50C-407E-A947-70E740481C1C}"/>
            </a:extLst>
          </a:blip>
          <a:srcRect/>
          <a:stretch>
            <a:fillRect/>
          </a:stretch>
        </p:blipFill>
        <p:spPr bwMode="auto">
          <a:xfrm>
            <a:off x="7868374" y="0"/>
            <a:ext cx="1275626" cy="1032605"/>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3" cstate="print"/>
          <a:srcRect/>
          <a:stretch>
            <a:fillRect/>
          </a:stretch>
        </p:blipFill>
        <p:spPr bwMode="auto">
          <a:xfrm>
            <a:off x="0" y="1209675"/>
            <a:ext cx="9144000" cy="204788"/>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7173" name="TextBox 2"/>
          <p:cNvSpPr txBox="1">
            <a:spLocks noChangeArrowheads="1"/>
          </p:cNvSpPr>
          <p:nvPr/>
        </p:nvSpPr>
        <p:spPr bwMode="auto">
          <a:xfrm>
            <a:off x="179512" y="1477963"/>
            <a:ext cx="5472608" cy="369332"/>
          </a:xfrm>
          <a:prstGeom prst="rect">
            <a:avLst/>
          </a:prstGeom>
          <a:noFill/>
          <a:ln w="9525">
            <a:noFill/>
            <a:miter lim="800000"/>
            <a:headEnd/>
            <a:tailEnd/>
          </a:ln>
        </p:spPr>
        <p:txBody>
          <a:bodyPr wrap="square">
            <a:spAutoFit/>
          </a:bodyPr>
          <a:lstStyle/>
          <a:p>
            <a:r>
              <a:rPr lang="ru-RU" b="1" dirty="0"/>
              <a:t>Контингент учащихся в разрезе областей</a:t>
            </a:r>
          </a:p>
        </p:txBody>
      </p:sp>
      <p:sp>
        <p:nvSpPr>
          <p:cNvPr id="7174" name="TextBox 5"/>
          <p:cNvSpPr txBox="1">
            <a:spLocks noChangeArrowheads="1"/>
          </p:cNvSpPr>
          <p:nvPr/>
        </p:nvSpPr>
        <p:spPr bwMode="auto">
          <a:xfrm>
            <a:off x="6227763" y="1482725"/>
            <a:ext cx="2663825" cy="522288"/>
          </a:xfrm>
          <a:prstGeom prst="rect">
            <a:avLst/>
          </a:prstGeom>
          <a:noFill/>
          <a:ln w="9525">
            <a:noFill/>
            <a:miter lim="800000"/>
            <a:headEnd/>
            <a:tailEnd/>
          </a:ln>
        </p:spPr>
        <p:txBody>
          <a:bodyPr>
            <a:spAutoFit/>
          </a:bodyPr>
          <a:lstStyle/>
          <a:p>
            <a:r>
              <a:rPr lang="ru-RU" sz="1400" b="1" dirty="0"/>
              <a:t>Оценка емкости рынка школьной формы</a:t>
            </a:r>
          </a:p>
        </p:txBody>
      </p:sp>
      <p:sp>
        <p:nvSpPr>
          <p:cNvPr id="7175" name="TextBox 8"/>
          <p:cNvSpPr txBox="1">
            <a:spLocks noChangeArrowheads="1"/>
          </p:cNvSpPr>
          <p:nvPr/>
        </p:nvSpPr>
        <p:spPr bwMode="auto">
          <a:xfrm>
            <a:off x="6227763" y="2005013"/>
            <a:ext cx="2089150" cy="339725"/>
          </a:xfrm>
          <a:prstGeom prst="rect">
            <a:avLst/>
          </a:prstGeom>
          <a:noFill/>
          <a:ln w="9525">
            <a:noFill/>
            <a:miter lim="800000"/>
            <a:headEnd/>
            <a:tailEnd/>
          </a:ln>
        </p:spPr>
        <p:txBody>
          <a:bodyPr>
            <a:spAutoFit/>
          </a:bodyPr>
          <a:lstStyle/>
          <a:p>
            <a:r>
              <a:rPr lang="ru-RU" sz="1600" b="1"/>
              <a:t>набор школьника</a:t>
            </a:r>
          </a:p>
        </p:txBody>
      </p:sp>
      <p:graphicFrame>
        <p:nvGraphicFramePr>
          <p:cNvPr id="13" name="Таблица 12"/>
          <p:cNvGraphicFramePr>
            <a:graphicFrameLocks noGrp="1"/>
          </p:cNvGraphicFramePr>
          <p:nvPr/>
        </p:nvGraphicFramePr>
        <p:xfrm>
          <a:off x="5651500" y="2344738"/>
          <a:ext cx="3384550" cy="4198934"/>
        </p:xfrm>
        <a:graphic>
          <a:graphicData uri="http://schemas.openxmlformats.org/drawingml/2006/table">
            <a:tbl>
              <a:tblPr firstRow="1" firstCol="1" bandRow="1">
                <a:tableStyleId>{5C22544A-7EE6-4342-B048-85BDC9FD1C3A}</a:tableStyleId>
              </a:tblPr>
              <a:tblGrid>
                <a:gridCol w="2304374"/>
                <a:gridCol w="1080176"/>
              </a:tblGrid>
              <a:tr h="378796">
                <a:tc>
                  <a:txBody>
                    <a:bodyPr/>
                    <a:lstStyle/>
                    <a:p>
                      <a:pPr>
                        <a:spcAft>
                          <a:spcPts val="0"/>
                        </a:spcAft>
                      </a:pPr>
                      <a:r>
                        <a:rPr lang="ru-RU" sz="1200" dirty="0">
                          <a:solidFill>
                            <a:schemeClr val="tx1"/>
                          </a:solidFill>
                          <a:effectLst/>
                        </a:rPr>
                        <a:t>праздничная школьная форма</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solidFill>
                            <a:schemeClr val="tx1"/>
                          </a:solidFill>
                          <a:effectLst/>
                        </a:rPr>
                        <a:t>15000</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r>
              <a:tr h="378796">
                <a:tc>
                  <a:txBody>
                    <a:bodyPr/>
                    <a:lstStyle/>
                    <a:p>
                      <a:pPr>
                        <a:spcAft>
                          <a:spcPts val="0"/>
                        </a:spcAft>
                      </a:pPr>
                      <a:r>
                        <a:rPr lang="ru-RU" sz="1200" dirty="0">
                          <a:solidFill>
                            <a:schemeClr val="tx1"/>
                          </a:solidFill>
                          <a:effectLst/>
                        </a:rPr>
                        <a:t>повседневная школьная форма</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10000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95088">
                <a:tc>
                  <a:txBody>
                    <a:bodyPr/>
                    <a:lstStyle/>
                    <a:p>
                      <a:pPr>
                        <a:spcAft>
                          <a:spcPts val="0"/>
                        </a:spcAft>
                      </a:pPr>
                      <a:r>
                        <a:rPr lang="ru-RU" sz="1200" dirty="0" smtClean="0">
                          <a:solidFill>
                            <a:schemeClr val="tx1"/>
                          </a:solidFill>
                          <a:effectLst/>
                        </a:rPr>
                        <a:t>спортивный </a:t>
                      </a:r>
                      <a:r>
                        <a:rPr lang="ru-RU" sz="1200" dirty="0">
                          <a:solidFill>
                            <a:schemeClr val="tx1"/>
                          </a:solidFill>
                          <a:effectLst/>
                        </a:rPr>
                        <a:t>костюм</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8000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dirty="0">
                          <a:solidFill>
                            <a:schemeClr val="tx1"/>
                          </a:solidFill>
                          <a:effectLst/>
                        </a:rPr>
                        <a:t>чулочно-носочные изделия</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4000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dirty="0">
                          <a:solidFill>
                            <a:schemeClr val="tx1"/>
                          </a:solidFill>
                          <a:effectLst/>
                        </a:rPr>
                        <a:t>рубашки/блузки</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10000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415420">
                <a:tc>
                  <a:txBody>
                    <a:bodyPr/>
                    <a:lstStyle/>
                    <a:p>
                      <a:pPr>
                        <a:spcAft>
                          <a:spcPts val="0"/>
                        </a:spcAft>
                      </a:pPr>
                      <a:r>
                        <a:rPr lang="ru-RU" sz="1200" dirty="0">
                          <a:solidFill>
                            <a:schemeClr val="tx1"/>
                          </a:solidFill>
                          <a:effectLst/>
                        </a:rPr>
                        <a:t>верхняя одежда весенне-осеннего сезона</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10000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378796">
                <a:tc>
                  <a:txBody>
                    <a:bodyPr/>
                    <a:lstStyle/>
                    <a:p>
                      <a:pPr>
                        <a:spcAft>
                          <a:spcPts val="0"/>
                        </a:spcAft>
                      </a:pPr>
                      <a:r>
                        <a:rPr lang="ru-RU" sz="1200" dirty="0">
                          <a:solidFill>
                            <a:schemeClr val="tx1"/>
                          </a:solidFill>
                          <a:effectLst/>
                        </a:rPr>
                        <a:t>верхняя одежда зимнего сезона</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15000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dirty="0">
                          <a:solidFill>
                            <a:schemeClr val="tx1"/>
                          </a:solidFill>
                          <a:effectLst/>
                        </a:rPr>
                        <a:t>обувь</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15000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dirty="0">
                          <a:solidFill>
                            <a:schemeClr val="tx1"/>
                          </a:solidFill>
                          <a:effectLst/>
                        </a:rPr>
                        <a:t>трикотажные изделия</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5000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415420">
                <a:tc>
                  <a:txBody>
                    <a:bodyPr/>
                    <a:lstStyle/>
                    <a:p>
                      <a:pPr>
                        <a:spcAft>
                          <a:spcPts val="0"/>
                        </a:spcAft>
                      </a:pPr>
                      <a:r>
                        <a:rPr lang="ru-RU" sz="1200" dirty="0">
                          <a:solidFill>
                            <a:schemeClr val="tx1"/>
                          </a:solidFill>
                          <a:effectLst/>
                        </a:rPr>
                        <a:t>военная форма для старшеклассников</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5000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dirty="0">
                          <a:solidFill>
                            <a:schemeClr val="tx1"/>
                          </a:solidFill>
                          <a:effectLst/>
                        </a:rPr>
                        <a:t>головные уборы</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5000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378796">
                <a:tc>
                  <a:txBody>
                    <a:bodyPr/>
                    <a:lstStyle/>
                    <a:p>
                      <a:pPr>
                        <a:spcAft>
                          <a:spcPts val="0"/>
                        </a:spcAft>
                      </a:pPr>
                      <a:r>
                        <a:rPr lang="ru-RU" sz="1200" dirty="0">
                          <a:solidFill>
                            <a:schemeClr val="tx1"/>
                          </a:solidFill>
                          <a:effectLst/>
                        </a:rPr>
                        <a:t>рюкзаки, ремни, ленты и т.д.</a:t>
                      </a:r>
                      <a:endParaRPr lang="ru-RU" sz="1200"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dirty="0">
                          <a:effectLst/>
                        </a:rPr>
                        <a:t>2000</a:t>
                      </a:r>
                      <a:endParaRPr lang="ru-RU" sz="1200" dirty="0">
                        <a:effectLst/>
                        <a:latin typeface="Times New Roman"/>
                        <a:ea typeface="MS Mincho"/>
                        <a:cs typeface="Times New Roman"/>
                      </a:endParaRPr>
                    </a:p>
                  </a:txBody>
                  <a:tcPr marL="68584" marR="68584" marT="0" marB="0" anchor="b">
                    <a:solidFill>
                      <a:schemeClr val="accent2">
                        <a:lumMod val="20000"/>
                        <a:lumOff val="80000"/>
                      </a:schemeClr>
                    </a:solidFill>
                  </a:tcPr>
                </a:tc>
              </a:tr>
              <a:tr h="259637">
                <a:tc>
                  <a:txBody>
                    <a:bodyPr/>
                    <a:lstStyle/>
                    <a:p>
                      <a:pPr>
                        <a:spcAft>
                          <a:spcPts val="0"/>
                        </a:spcAft>
                      </a:pPr>
                      <a:r>
                        <a:rPr lang="ru-RU" sz="1200" b="1" dirty="0">
                          <a:solidFill>
                            <a:schemeClr val="tx1"/>
                          </a:solidFill>
                          <a:effectLst/>
                        </a:rPr>
                        <a:t>Итого, тыс. тенге</a:t>
                      </a:r>
                      <a:endParaRPr lang="ru-RU" sz="1200" b="1" dirty="0">
                        <a:solidFill>
                          <a:schemeClr val="tx1"/>
                        </a:solidFill>
                        <a:effectLst/>
                        <a:latin typeface="Times New Roman"/>
                        <a:ea typeface="MS Mincho"/>
                        <a:cs typeface="Times New Roman"/>
                      </a:endParaRPr>
                    </a:p>
                  </a:txBody>
                  <a:tcPr marL="68584" marR="68584" marT="0" marB="0" anchor="b">
                    <a:solidFill>
                      <a:schemeClr val="accent2">
                        <a:lumMod val="20000"/>
                        <a:lumOff val="80000"/>
                      </a:schemeClr>
                    </a:solidFill>
                  </a:tcPr>
                </a:tc>
                <a:tc>
                  <a:txBody>
                    <a:bodyPr/>
                    <a:lstStyle/>
                    <a:p>
                      <a:pPr algn="ctr">
                        <a:spcAft>
                          <a:spcPts val="0"/>
                        </a:spcAft>
                      </a:pPr>
                      <a:r>
                        <a:rPr lang="ru-RU" sz="1200" b="1" dirty="0">
                          <a:effectLst/>
                        </a:rPr>
                        <a:t>104000</a:t>
                      </a:r>
                      <a:endParaRPr lang="ru-RU" sz="1200" b="1" dirty="0">
                        <a:effectLst/>
                        <a:latin typeface="Times New Roman"/>
                        <a:ea typeface="MS Mincho"/>
                        <a:cs typeface="Times New Roman"/>
                      </a:endParaRPr>
                    </a:p>
                  </a:txBody>
                  <a:tcPr marL="68584" marR="68584" marT="0" marB="0" anchor="b">
                    <a:solidFill>
                      <a:schemeClr val="accent2">
                        <a:lumMod val="20000"/>
                        <a:lumOff val="80000"/>
                      </a:schemeClr>
                    </a:solidFill>
                  </a:tcPr>
                </a:tc>
              </a:tr>
            </a:tbl>
          </a:graphicData>
        </a:graphic>
      </p:graphicFrame>
      <p:graphicFrame>
        <p:nvGraphicFramePr>
          <p:cNvPr id="10" name="Диаграмма 9"/>
          <p:cNvGraphicFramePr>
            <a:graphicFrameLocks/>
          </p:cNvGraphicFramePr>
          <p:nvPr/>
        </p:nvGraphicFramePr>
        <p:xfrm>
          <a:off x="0" y="2276872"/>
          <a:ext cx="5544616" cy="258335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658"/>
            <a:ext cx="7868374"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3200" dirty="0" smtClean="0">
                <a:solidFill>
                  <a:srgbClr val="289EAE"/>
                </a:solidFill>
              </a:rPr>
              <a:t>БЕЗОПАСНАЯ ФОРМА – ЗДОРОВЫЕ ДЕТИ, ЗДОРОВАЯ  НАЦИЯ!</a:t>
            </a:r>
            <a:endParaRPr lang="ru-RU" sz="3600" dirty="0">
              <a:solidFill>
                <a:srgbClr val="289EAE"/>
              </a:solidFill>
            </a:endParaRPr>
          </a:p>
        </p:txBody>
      </p:sp>
      <p:pic>
        <p:nvPicPr>
          <p:cNvPr id="4" name="Picture 8" descr="C:\Users\User\Desktop\Untitled-1.png"/>
          <p:cNvPicPr>
            <a:picLocks noChangeAspect="1" noChangeArrowheads="1"/>
          </p:cNvPicPr>
          <p:nvPr/>
        </p:nvPicPr>
        <p:blipFill>
          <a:blip r:embed="rId2" cstate="print">
            <a:extLst>
              <a:ext uri="{28A0092B-C50C-407E-A947-70E740481C1C}"/>
            </a:extLst>
          </a:blip>
          <a:srcRect/>
          <a:stretch>
            <a:fillRect/>
          </a:stretch>
        </p:blipFill>
        <p:spPr bwMode="auto">
          <a:xfrm>
            <a:off x="7868374" y="0"/>
            <a:ext cx="1275626" cy="1032605"/>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3" cstate="print"/>
          <a:srcRect/>
          <a:stretch>
            <a:fillRect/>
          </a:stretch>
        </p:blipFill>
        <p:spPr bwMode="auto">
          <a:xfrm>
            <a:off x="0" y="1052736"/>
            <a:ext cx="9144000" cy="204788"/>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39" name="AutoShape 3"/>
          <p:cNvSpPr>
            <a:spLocks noChangeArrowheads="1"/>
          </p:cNvSpPr>
          <p:nvPr/>
        </p:nvSpPr>
        <p:spPr bwMode="ltGray">
          <a:xfrm>
            <a:off x="-12700" y="1503363"/>
            <a:ext cx="5830888" cy="5397500"/>
          </a:xfrm>
          <a:prstGeom prst="rightArrow">
            <a:avLst>
              <a:gd name="adj1" fmla="val 79306"/>
              <a:gd name="adj2" fmla="val 32395"/>
            </a:avLst>
          </a:prstGeom>
          <a:gradFill rotWithShape="1">
            <a:gsLst>
              <a:gs pos="0">
                <a:schemeClr val="accent1">
                  <a:gamma/>
                  <a:tint val="0"/>
                  <a:invGamma/>
                  <a:alpha val="20000"/>
                </a:schemeClr>
              </a:gs>
              <a:gs pos="100000">
                <a:schemeClr val="accent1"/>
              </a:gs>
            </a:gsLst>
            <a:lin ang="0" scaled="1"/>
          </a:gradFill>
          <a:ln>
            <a:noFill/>
          </a:ln>
          <a:effectLst/>
          <a:extLst>
            <a:ext uri="{91240B29-F687-4F45-9708-019B960494DF}"/>
            <a:ext uri="{AF507438-7753-43E0-B8FC-AC1667EBCBE1}"/>
          </a:extLst>
        </p:spPr>
        <p:txBody>
          <a:bodyPr wrap="none" anchor="ctr"/>
          <a:lstStyle/>
          <a:p>
            <a:pPr eaLnBrk="1" hangingPunct="1">
              <a:defRPr/>
            </a:pPr>
            <a:endParaRPr lang="ru-RU" dirty="0">
              <a:latin typeface="Arial" panose="020B0604020202020204" pitchFamily="34" charset="0"/>
            </a:endParaRPr>
          </a:p>
        </p:txBody>
      </p:sp>
      <p:sp>
        <p:nvSpPr>
          <p:cNvPr id="8198" name="TextBox 44"/>
          <p:cNvSpPr txBox="1">
            <a:spLocks noChangeArrowheads="1"/>
          </p:cNvSpPr>
          <p:nvPr/>
        </p:nvSpPr>
        <p:spPr bwMode="auto">
          <a:xfrm>
            <a:off x="107504" y="1268760"/>
            <a:ext cx="4719315" cy="1015663"/>
          </a:xfrm>
          <a:prstGeom prst="rect">
            <a:avLst/>
          </a:prstGeom>
          <a:noFill/>
          <a:ln w="9525">
            <a:noFill/>
            <a:miter lim="800000"/>
            <a:headEnd/>
            <a:tailEnd/>
          </a:ln>
        </p:spPr>
        <p:txBody>
          <a:bodyPr wrap="square">
            <a:spAutoFit/>
          </a:bodyPr>
          <a:lstStyle/>
          <a:p>
            <a:r>
              <a:rPr lang="ru-RU" sz="2000" b="1" dirty="0"/>
              <a:t>Расчеты показателей при освоении внутреннего рынка 7%, 20%, 50</a:t>
            </a:r>
            <a:r>
              <a:rPr lang="ru-RU" sz="2000" b="1" dirty="0" smtClean="0"/>
              <a:t>%.</a:t>
            </a:r>
          </a:p>
          <a:p>
            <a:r>
              <a:rPr lang="ru-RU" sz="2000" b="1" dirty="0" smtClean="0"/>
              <a:t>Павлодар и Павлодарская область</a:t>
            </a:r>
            <a:endParaRPr lang="ru-RU" sz="2000" dirty="0"/>
          </a:p>
        </p:txBody>
      </p:sp>
      <p:grpSp>
        <p:nvGrpSpPr>
          <p:cNvPr id="8199" name="Group 6"/>
          <p:cNvGrpSpPr>
            <a:grpSpLocks/>
          </p:cNvGrpSpPr>
          <p:nvPr/>
        </p:nvGrpSpPr>
        <p:grpSpPr bwMode="auto">
          <a:xfrm>
            <a:off x="7200900" y="1774825"/>
            <a:ext cx="1658938" cy="2163763"/>
            <a:chOff x="576" y="2476"/>
            <a:chExt cx="995" cy="1304"/>
          </a:xfrm>
        </p:grpSpPr>
        <p:grpSp>
          <p:nvGrpSpPr>
            <p:cNvPr id="8256" name="Group 7"/>
            <p:cNvGrpSpPr>
              <a:grpSpLocks/>
            </p:cNvGrpSpPr>
            <p:nvPr/>
          </p:nvGrpSpPr>
          <p:grpSpPr bwMode="auto">
            <a:xfrm>
              <a:off x="577" y="2476"/>
              <a:ext cx="939" cy="954"/>
              <a:chOff x="624" y="1584"/>
              <a:chExt cx="1252" cy="1296"/>
            </a:xfrm>
          </p:grpSpPr>
          <p:grpSp>
            <p:nvGrpSpPr>
              <p:cNvPr id="8258" name="Group 8"/>
              <p:cNvGrpSpPr>
                <a:grpSpLocks/>
              </p:cNvGrpSpPr>
              <p:nvPr/>
            </p:nvGrpSpPr>
            <p:grpSpPr bwMode="auto">
              <a:xfrm>
                <a:off x="624" y="1584"/>
                <a:ext cx="1248" cy="1296"/>
                <a:chOff x="2016" y="1920"/>
                <a:chExt cx="1680" cy="1680"/>
              </a:xfrm>
            </p:grpSpPr>
            <p:sp>
              <p:nvSpPr>
                <p:cNvPr id="53" name="Oval 9"/>
                <p:cNvSpPr>
                  <a:spLocks noChangeArrowheads="1"/>
                </p:cNvSpPr>
                <p:nvPr/>
              </p:nvSpPr>
              <p:spPr bwMode="gray">
                <a:xfrm>
                  <a:off x="2016" y="1920"/>
                  <a:ext cx="1687" cy="1680"/>
                </a:xfrm>
                <a:prstGeom prst="ellipse">
                  <a:avLst/>
                </a:prstGeom>
                <a:gradFill rotWithShape="1">
                  <a:gsLst>
                    <a:gs pos="0">
                      <a:schemeClr val="accent2"/>
                    </a:gs>
                    <a:gs pos="100000">
                      <a:schemeClr val="accent2">
                        <a:gamma/>
                        <a:shade val="63529"/>
                        <a:invGamma/>
                      </a:schemeClr>
                    </a:gs>
                  </a:gsLst>
                  <a:lin ang="5400000" scaled="1"/>
                </a:gradFill>
                <a:ln>
                  <a:noFill/>
                </a:ln>
                <a:effectLst/>
                <a:extLst>
                  <a:ext uri="{91240B29-F687-4F45-9708-019B960494DF}"/>
                  <a:ext uri="{AF507438-7753-43E0-B8FC-AC1667EBCBE1}"/>
                </a:extLst>
              </p:spPr>
              <p:txBody>
                <a:bodyPr wrap="none" anchor="ctr"/>
                <a:lstStyle/>
                <a:p>
                  <a:pPr eaLnBrk="1" hangingPunct="1">
                    <a:defRPr/>
                  </a:pPr>
                  <a:endParaRPr lang="ru-RU">
                    <a:latin typeface="Arial" panose="020B0604020202020204" pitchFamily="34" charset="0"/>
                  </a:endParaRPr>
                </a:p>
              </p:txBody>
            </p:sp>
            <p:sp>
              <p:nvSpPr>
                <p:cNvPr id="8261" name="Freeform 10"/>
                <p:cNvSpPr>
                  <a:spLocks/>
                </p:cNvSpPr>
                <p:nvPr/>
              </p:nvSpPr>
              <p:spPr bwMode="gray">
                <a:xfrm>
                  <a:off x="2208" y="1948"/>
                  <a:ext cx="1296" cy="634"/>
                </a:xfrm>
                <a:custGeom>
                  <a:avLst/>
                  <a:gdLst>
                    <a:gd name="T0" fmla="*/ 1138 w 1321"/>
                    <a:gd name="T1" fmla="*/ 177 h 712"/>
                    <a:gd name="T2" fmla="*/ 1152 w 1321"/>
                    <a:gd name="T3" fmla="*/ 197 h 712"/>
                    <a:gd name="T4" fmla="*/ 1155 w 1321"/>
                    <a:gd name="T5" fmla="*/ 214 h 712"/>
                    <a:gd name="T6" fmla="*/ 1150 w 1321"/>
                    <a:gd name="T7" fmla="*/ 229 h 712"/>
                    <a:gd name="T8" fmla="*/ 1135 w 1321"/>
                    <a:gd name="T9" fmla="*/ 243 h 712"/>
                    <a:gd name="T10" fmla="*/ 1113 w 1321"/>
                    <a:gd name="T11" fmla="*/ 257 h 712"/>
                    <a:gd name="T12" fmla="*/ 1084 w 1321"/>
                    <a:gd name="T13" fmla="*/ 268 h 712"/>
                    <a:gd name="T14" fmla="*/ 1046 w 1321"/>
                    <a:gd name="T15" fmla="*/ 279 h 712"/>
                    <a:gd name="T16" fmla="*/ 1004 w 1321"/>
                    <a:gd name="T17" fmla="*/ 289 h 712"/>
                    <a:gd name="T18" fmla="*/ 955 w 1321"/>
                    <a:gd name="T19" fmla="*/ 296 h 712"/>
                    <a:gd name="T20" fmla="*/ 902 w 1321"/>
                    <a:gd name="T21" fmla="*/ 303 h 712"/>
                    <a:gd name="T22" fmla="*/ 846 w 1321"/>
                    <a:gd name="T23" fmla="*/ 307 h 712"/>
                    <a:gd name="T24" fmla="*/ 784 w 1321"/>
                    <a:gd name="T25" fmla="*/ 313 h 712"/>
                    <a:gd name="T26" fmla="*/ 721 w 1321"/>
                    <a:gd name="T27" fmla="*/ 315 h 712"/>
                    <a:gd name="T28" fmla="*/ 696 w 1321"/>
                    <a:gd name="T29" fmla="*/ 316 h 712"/>
                    <a:gd name="T30" fmla="*/ 417 w 1321"/>
                    <a:gd name="T31" fmla="*/ 316 h 712"/>
                    <a:gd name="T32" fmla="*/ 413 w 1321"/>
                    <a:gd name="T33" fmla="*/ 316 h 712"/>
                    <a:gd name="T34" fmla="*/ 358 w 1321"/>
                    <a:gd name="T35" fmla="*/ 314 h 712"/>
                    <a:gd name="T36" fmla="*/ 305 w 1321"/>
                    <a:gd name="T37" fmla="*/ 313 h 712"/>
                    <a:gd name="T38" fmla="*/ 255 w 1321"/>
                    <a:gd name="T39" fmla="*/ 309 h 712"/>
                    <a:gd name="T40" fmla="*/ 207 w 1321"/>
                    <a:gd name="T41" fmla="*/ 306 h 712"/>
                    <a:gd name="T42" fmla="*/ 164 w 1321"/>
                    <a:gd name="T43" fmla="*/ 300 h 712"/>
                    <a:gd name="T44" fmla="*/ 124 w 1321"/>
                    <a:gd name="T45" fmla="*/ 293 h 712"/>
                    <a:gd name="T46" fmla="*/ 88 w 1321"/>
                    <a:gd name="T47" fmla="*/ 288 h 712"/>
                    <a:gd name="T48" fmla="*/ 60 w 1321"/>
                    <a:gd name="T49" fmla="*/ 280 h 712"/>
                    <a:gd name="T50" fmla="*/ 32 w 1321"/>
                    <a:gd name="T51" fmla="*/ 270 h 712"/>
                    <a:gd name="T52" fmla="*/ 18 w 1321"/>
                    <a:gd name="T53" fmla="*/ 258 h 712"/>
                    <a:gd name="T54" fmla="*/ 6 w 1321"/>
                    <a:gd name="T55" fmla="*/ 246 h 712"/>
                    <a:gd name="T56" fmla="*/ 0 w 1321"/>
                    <a:gd name="T57" fmla="*/ 232 h 712"/>
                    <a:gd name="T58" fmla="*/ 0 w 1321"/>
                    <a:gd name="T59" fmla="*/ 231 h 712"/>
                    <a:gd name="T60" fmla="*/ 4 w 1321"/>
                    <a:gd name="T61" fmla="*/ 215 h 712"/>
                    <a:gd name="T62" fmla="*/ 16 w 1321"/>
                    <a:gd name="T63" fmla="*/ 198 h 712"/>
                    <a:gd name="T64" fmla="*/ 44 w 1321"/>
                    <a:gd name="T65" fmla="*/ 164 h 712"/>
                    <a:gd name="T66" fmla="*/ 80 w 1321"/>
                    <a:gd name="T67" fmla="*/ 133 h 712"/>
                    <a:gd name="T68" fmla="*/ 128 w 1321"/>
                    <a:gd name="T69" fmla="*/ 105 h 712"/>
                    <a:gd name="T70" fmla="*/ 178 w 1321"/>
                    <a:gd name="T71" fmla="*/ 78 h 712"/>
                    <a:gd name="T72" fmla="*/ 235 w 1321"/>
                    <a:gd name="T73" fmla="*/ 54 h 712"/>
                    <a:gd name="T74" fmla="*/ 299 w 1321"/>
                    <a:gd name="T75" fmla="*/ 37 h 712"/>
                    <a:gd name="T76" fmla="*/ 363 w 1321"/>
                    <a:gd name="T77" fmla="*/ 20 h 712"/>
                    <a:gd name="T78" fmla="*/ 435 w 1321"/>
                    <a:gd name="T79" fmla="*/ 10 h 712"/>
                    <a:gd name="T80" fmla="*/ 508 w 1321"/>
                    <a:gd name="T81" fmla="*/ 4 h 712"/>
                    <a:gd name="T82" fmla="*/ 584 w 1321"/>
                    <a:gd name="T83" fmla="*/ 0 h 712"/>
                    <a:gd name="T84" fmla="*/ 584 w 1321"/>
                    <a:gd name="T85" fmla="*/ 0 h 712"/>
                    <a:gd name="T86" fmla="*/ 664 w 1321"/>
                    <a:gd name="T87" fmla="*/ 4 h 712"/>
                    <a:gd name="T88" fmla="*/ 741 w 1321"/>
                    <a:gd name="T89" fmla="*/ 10 h 712"/>
                    <a:gd name="T90" fmla="*/ 815 w 1321"/>
                    <a:gd name="T91" fmla="*/ 23 h 712"/>
                    <a:gd name="T92" fmla="*/ 884 w 1321"/>
                    <a:gd name="T93" fmla="*/ 40 h 712"/>
                    <a:gd name="T94" fmla="*/ 947 w 1321"/>
                    <a:gd name="T95" fmla="*/ 61 h 712"/>
                    <a:gd name="T96" fmla="*/ 1005 w 1321"/>
                    <a:gd name="T97" fmla="*/ 86 h 712"/>
                    <a:gd name="T98" fmla="*/ 1057 w 1321"/>
                    <a:gd name="T99" fmla="*/ 113 h 712"/>
                    <a:gd name="T100" fmla="*/ 1101 w 1321"/>
                    <a:gd name="T101" fmla="*/ 144 h 712"/>
                    <a:gd name="T102" fmla="*/ 1138 w 1321"/>
                    <a:gd name="T103" fmla="*/ 177 h 712"/>
                    <a:gd name="T104" fmla="*/ 1138 w 1321"/>
                    <a:gd name="T105" fmla="*/ 17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prstDash val="solid"/>
                  <a:round/>
                  <a:headEnd/>
                  <a:tailEnd/>
                </a:ln>
              </p:spPr>
              <p:txBody>
                <a:bodyPr/>
                <a:lstStyle/>
                <a:p>
                  <a:endParaRPr lang="ru-RU"/>
                </a:p>
              </p:txBody>
            </p:sp>
          </p:grpSp>
          <p:sp>
            <p:nvSpPr>
              <p:cNvPr id="52" name="Text Box 11"/>
              <p:cNvSpPr txBox="1">
                <a:spLocks noChangeArrowheads="1"/>
              </p:cNvSpPr>
              <p:nvPr/>
            </p:nvSpPr>
            <p:spPr bwMode="gray">
              <a:xfrm>
                <a:off x="767" y="2010"/>
                <a:ext cx="1106" cy="681"/>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defRPr/>
                </a:pPr>
                <a:r>
                  <a:rPr lang="ru-RU" sz="2000" dirty="0" smtClean="0">
                    <a:solidFill>
                      <a:schemeClr val="bg1"/>
                    </a:solidFill>
                    <a:latin typeface="Arial" panose="020B0604020202020204" pitchFamily="34" charset="0"/>
                  </a:rPr>
                  <a:t>4,960</a:t>
                </a:r>
                <a:endParaRPr lang="ru-RU" sz="2000" dirty="0">
                  <a:solidFill>
                    <a:schemeClr val="bg1"/>
                  </a:solidFill>
                  <a:latin typeface="Arial" panose="020B0604020202020204" pitchFamily="34" charset="0"/>
                </a:endParaRPr>
              </a:p>
              <a:p>
                <a:pPr algn="ctr">
                  <a:defRPr/>
                </a:pPr>
                <a:r>
                  <a:rPr lang="ru-RU" sz="1400" dirty="0">
                    <a:solidFill>
                      <a:schemeClr val="bg1"/>
                    </a:solidFill>
                    <a:latin typeface="Arial" panose="020B0604020202020204" pitchFamily="34" charset="0"/>
                  </a:rPr>
                  <a:t>млрд. </a:t>
                </a:r>
              </a:p>
              <a:p>
                <a:pPr algn="ctr">
                  <a:defRPr/>
                </a:pPr>
                <a:r>
                  <a:rPr lang="ru-RU" sz="1400" dirty="0">
                    <a:solidFill>
                      <a:schemeClr val="bg1"/>
                    </a:solidFill>
                    <a:latin typeface="Arial" panose="020B0604020202020204" pitchFamily="34" charset="0"/>
                  </a:rPr>
                  <a:t>тенге</a:t>
                </a:r>
                <a:endParaRPr lang="en-US" sz="1400" b="1" dirty="0">
                  <a:solidFill>
                    <a:schemeClr val="bg1"/>
                  </a:solidFill>
                  <a:effectLst>
                    <a:outerShdw blurRad="38100" dist="38100" dir="2700000" algn="tl">
                      <a:srgbClr val="C0C0C0"/>
                    </a:outerShdw>
                  </a:effectLst>
                  <a:latin typeface="Arial" panose="020B0604020202020204" pitchFamily="34" charset="0"/>
                </a:endParaRPr>
              </a:p>
            </p:txBody>
          </p:sp>
        </p:grpSp>
        <p:sp>
          <p:nvSpPr>
            <p:cNvPr id="8257" name="Oval 12"/>
            <p:cNvSpPr>
              <a:spLocks noChangeArrowheads="1"/>
            </p:cNvSpPr>
            <p:nvPr/>
          </p:nvSpPr>
          <p:spPr bwMode="gray">
            <a:xfrm>
              <a:off x="576" y="3504"/>
              <a:ext cx="995" cy="276"/>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eaLnBrk="1" hangingPunct="1"/>
              <a:r>
                <a:rPr lang="ru-RU"/>
                <a:t>ЕМКОСТЬ</a:t>
              </a:r>
            </a:p>
          </p:txBody>
        </p:sp>
      </p:grpSp>
      <p:grpSp>
        <p:nvGrpSpPr>
          <p:cNvPr id="8200" name="Group 13"/>
          <p:cNvGrpSpPr>
            <a:grpSpLocks/>
          </p:cNvGrpSpPr>
          <p:nvPr/>
        </p:nvGrpSpPr>
        <p:grpSpPr bwMode="auto">
          <a:xfrm>
            <a:off x="5211763" y="1571625"/>
            <a:ext cx="1289050" cy="1909763"/>
            <a:chOff x="1776" y="2476"/>
            <a:chExt cx="1019" cy="1304"/>
          </a:xfrm>
        </p:grpSpPr>
        <p:grpSp>
          <p:nvGrpSpPr>
            <p:cNvPr id="8251" name="Group 14"/>
            <p:cNvGrpSpPr>
              <a:grpSpLocks/>
            </p:cNvGrpSpPr>
            <p:nvPr/>
          </p:nvGrpSpPr>
          <p:grpSpPr bwMode="auto">
            <a:xfrm>
              <a:off x="1776" y="2476"/>
              <a:ext cx="960" cy="958"/>
              <a:chOff x="2016" y="1920"/>
              <a:chExt cx="1680" cy="1680"/>
            </a:xfrm>
          </p:grpSpPr>
          <p:sp>
            <p:nvSpPr>
              <p:cNvPr id="59" name="Oval 15"/>
              <p:cNvSpPr>
                <a:spLocks noChangeArrowheads="1"/>
              </p:cNvSpPr>
              <p:nvPr/>
            </p:nvSpPr>
            <p:spPr bwMode="gray">
              <a:xfrm>
                <a:off x="2016" y="1920"/>
                <a:ext cx="1680" cy="1682"/>
              </a:xfrm>
              <a:prstGeom prst="ellipse">
                <a:avLst/>
              </a:prstGeom>
              <a:gradFill rotWithShape="1">
                <a:gsLst>
                  <a:gs pos="0">
                    <a:schemeClr val="hlink"/>
                  </a:gs>
                  <a:gs pos="100000">
                    <a:schemeClr val="hlink">
                      <a:gamma/>
                      <a:shade val="51373"/>
                      <a:invGamma/>
                    </a:schemeClr>
                  </a:gs>
                </a:gsLst>
                <a:lin ang="5400000" scaled="1"/>
              </a:gradFill>
              <a:ln>
                <a:noFill/>
              </a:ln>
              <a:effectLst/>
              <a:extLst>
                <a:ext uri="{91240B29-F687-4F45-9708-019B960494DF}"/>
                <a:ext uri="{AF507438-7753-43E0-B8FC-AC1667EBCBE1}"/>
              </a:extLst>
            </p:spPr>
            <p:txBody>
              <a:bodyPr wrap="none" anchor="ctr"/>
              <a:lstStyle/>
              <a:p>
                <a:pPr eaLnBrk="1" hangingPunct="1">
                  <a:defRPr/>
                </a:pPr>
                <a:endParaRPr lang="ru-RU">
                  <a:latin typeface="Arial" panose="020B0604020202020204" pitchFamily="34" charset="0"/>
                </a:endParaRPr>
              </a:p>
            </p:txBody>
          </p:sp>
          <p:sp>
            <p:nvSpPr>
              <p:cNvPr id="60" name="Freeform 16"/>
              <p:cNvSpPr>
                <a:spLocks/>
              </p:cNvSpPr>
              <p:nvPr/>
            </p:nvSpPr>
            <p:spPr bwMode="gray">
              <a:xfrm>
                <a:off x="2207" y="1949"/>
                <a:ext cx="1298" cy="633"/>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schemeClr>
                  </a:gs>
                  <a:gs pos="100000">
                    <a:schemeClr val="hlink"/>
                  </a:gs>
                </a:gsLst>
                <a:lin ang="5400000" scaled="1"/>
              </a:gradFill>
              <a:ln>
                <a:noFill/>
              </a:ln>
              <a:effectLst/>
              <a:extLst>
                <a:ext uri="{91240B29-F687-4F45-9708-019B960494DF}"/>
                <a:ext uri="{AF507438-7753-43E0-B8FC-AC1667EBCBE1}"/>
              </a:extLst>
            </p:spPr>
            <p:txBody>
              <a:bodyPr/>
              <a:lstStyle/>
              <a:p>
                <a:pPr eaLnBrk="1" hangingPunct="1">
                  <a:defRPr/>
                </a:pPr>
                <a:endParaRPr lang="ru-RU">
                  <a:latin typeface="Arial" panose="020B0604020202020204" pitchFamily="34" charset="0"/>
                </a:endParaRPr>
              </a:p>
            </p:txBody>
          </p:sp>
        </p:grpSp>
        <p:sp>
          <p:nvSpPr>
            <p:cNvPr id="57" name="Text Box 17"/>
            <p:cNvSpPr txBox="1">
              <a:spLocks noChangeArrowheads="1"/>
            </p:cNvSpPr>
            <p:nvPr/>
          </p:nvSpPr>
          <p:spPr bwMode="gray">
            <a:xfrm>
              <a:off x="1824" y="2787"/>
              <a:ext cx="866" cy="405"/>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defRPr/>
              </a:pPr>
              <a:r>
                <a:rPr lang="ru-RU" sz="1400" b="1" dirty="0">
                  <a:solidFill>
                    <a:srgbClr val="FFFFFF"/>
                  </a:solidFill>
                  <a:effectLst>
                    <a:outerShdw blurRad="38100" dist="38100" dir="2700000" algn="tl">
                      <a:srgbClr val="C0C0C0"/>
                    </a:outerShdw>
                  </a:effectLst>
                  <a:latin typeface="Arial" panose="020B0604020202020204" pitchFamily="34" charset="0"/>
                </a:rPr>
                <a:t>104.0</a:t>
              </a:r>
            </a:p>
            <a:p>
              <a:pPr algn="ctr">
                <a:defRPr/>
              </a:pPr>
              <a:r>
                <a:rPr lang="ru-RU" sz="1400" b="1" dirty="0" err="1">
                  <a:solidFill>
                    <a:srgbClr val="FFFFFF"/>
                  </a:solidFill>
                  <a:effectLst>
                    <a:outerShdw blurRad="38100" dist="38100" dir="2700000" algn="tl">
                      <a:srgbClr val="C0C0C0"/>
                    </a:outerShdw>
                  </a:effectLst>
                  <a:latin typeface="Arial" panose="020B0604020202020204" pitchFamily="34" charset="0"/>
                </a:rPr>
                <a:t>тыс.тенге</a:t>
              </a:r>
              <a:endParaRPr lang="en-US" sz="1400" b="1" dirty="0">
                <a:solidFill>
                  <a:srgbClr val="FFFFFF"/>
                </a:solidFill>
                <a:effectLst>
                  <a:outerShdw blurRad="38100" dist="38100" dir="2700000" algn="tl">
                    <a:srgbClr val="C0C0C0"/>
                  </a:outerShdw>
                </a:effectLst>
                <a:latin typeface="Arial" panose="020B0604020202020204" pitchFamily="34" charset="0"/>
              </a:endParaRPr>
            </a:p>
          </p:txBody>
        </p:sp>
        <p:sp>
          <p:nvSpPr>
            <p:cNvPr id="8253" name="Oval 18"/>
            <p:cNvSpPr>
              <a:spLocks noChangeArrowheads="1"/>
            </p:cNvSpPr>
            <p:nvPr/>
          </p:nvSpPr>
          <p:spPr bwMode="gray">
            <a:xfrm>
              <a:off x="1800" y="3504"/>
              <a:ext cx="995" cy="276"/>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eaLnBrk="1" hangingPunct="1"/>
              <a:r>
                <a:rPr lang="ru-RU" sz="1400"/>
                <a:t>ЗАТРАТЫ </a:t>
              </a:r>
            </a:p>
            <a:p>
              <a:pPr algn="ctr" eaLnBrk="1" hangingPunct="1"/>
              <a:r>
                <a:rPr lang="ru-RU" sz="1400"/>
                <a:t>НА 1 РЕБЕНКА </a:t>
              </a:r>
            </a:p>
            <a:p>
              <a:pPr algn="ctr" eaLnBrk="1" hangingPunct="1"/>
              <a:r>
                <a:rPr lang="ru-RU" sz="1400"/>
                <a:t>в год</a:t>
              </a:r>
            </a:p>
          </p:txBody>
        </p:sp>
      </p:grpSp>
      <p:sp>
        <p:nvSpPr>
          <p:cNvPr id="8201" name="Oval 12"/>
          <p:cNvSpPr>
            <a:spLocks noChangeArrowheads="1"/>
          </p:cNvSpPr>
          <p:nvPr/>
        </p:nvSpPr>
        <p:spPr bwMode="gray">
          <a:xfrm>
            <a:off x="5211763" y="4005263"/>
            <a:ext cx="3752850" cy="801687"/>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eaLnBrk="1" hangingPunct="1"/>
            <a:r>
              <a:rPr lang="ru-RU" sz="1400" b="1"/>
              <a:t>Потенциальная </a:t>
            </a:r>
            <a:r>
              <a:rPr lang="ru-RU" sz="1200" b="1"/>
              <a:t>ЕМКОСТЬ ШКОЛЬНОЙ </a:t>
            </a:r>
          </a:p>
          <a:p>
            <a:pPr algn="ctr" eaLnBrk="1" hangingPunct="1"/>
            <a:r>
              <a:rPr lang="ru-RU" sz="1200" b="1"/>
              <a:t>ФОРМЫ И ОДЕЖДЫ</a:t>
            </a:r>
          </a:p>
        </p:txBody>
      </p:sp>
      <p:graphicFrame>
        <p:nvGraphicFramePr>
          <p:cNvPr id="3" name="Таблица 2"/>
          <p:cNvGraphicFramePr>
            <a:graphicFrameLocks noGrp="1"/>
          </p:cNvGraphicFramePr>
          <p:nvPr/>
        </p:nvGraphicFramePr>
        <p:xfrm>
          <a:off x="6350" y="2466975"/>
          <a:ext cx="4772025" cy="4060824"/>
        </p:xfrm>
        <a:graphic>
          <a:graphicData uri="http://schemas.openxmlformats.org/drawingml/2006/table">
            <a:tbl>
              <a:tblPr firstRow="1" firstCol="1" bandRow="1">
                <a:tableStyleId>{5C22544A-7EE6-4342-B048-85BDC9FD1C3A}</a:tableStyleId>
              </a:tblPr>
              <a:tblGrid>
                <a:gridCol w="1829349"/>
                <a:gridCol w="1141971"/>
                <a:gridCol w="900670"/>
                <a:gridCol w="900035"/>
              </a:tblGrid>
              <a:tr h="367415">
                <a:tc rowSpan="2">
                  <a:txBody>
                    <a:bodyPr/>
                    <a:lstStyle/>
                    <a:p>
                      <a:pPr algn="just">
                        <a:spcAft>
                          <a:spcPts val="0"/>
                        </a:spcAft>
                      </a:pPr>
                      <a:r>
                        <a:rPr lang="ru-RU" sz="1200" dirty="0">
                          <a:effectLst/>
                        </a:rPr>
                        <a:t> </a:t>
                      </a:r>
                      <a:r>
                        <a:rPr lang="ru-RU" sz="1200" dirty="0" smtClean="0">
                          <a:effectLst/>
                        </a:rPr>
                        <a:t>показатели</a:t>
                      </a:r>
                      <a:endParaRPr lang="ru-RU" sz="1000" dirty="0">
                        <a:effectLst/>
                        <a:latin typeface="Times New Roman"/>
                        <a:ea typeface="MS Mincho"/>
                        <a:cs typeface="Times New Roman"/>
                      </a:endParaRPr>
                    </a:p>
                  </a:txBody>
                  <a:tcPr marL="68580" marR="68580" marT="0" marB="0" anchor="ctr"/>
                </a:tc>
                <a:tc gridSpan="3">
                  <a:txBody>
                    <a:bodyPr/>
                    <a:lstStyle/>
                    <a:p>
                      <a:pPr algn="ctr">
                        <a:spcAft>
                          <a:spcPts val="0"/>
                        </a:spcAft>
                      </a:pPr>
                      <a:r>
                        <a:rPr lang="ru-RU" sz="1200">
                          <a:effectLst/>
                        </a:rPr>
                        <a:t>Прогнозируемая доля рынка, %</a:t>
                      </a:r>
                      <a:endParaRPr lang="ru-RU" sz="1000">
                        <a:effectLst/>
                        <a:latin typeface="Times New Roman"/>
                        <a:ea typeface="MS Mincho"/>
                        <a:cs typeface="Times New Roman"/>
                      </a:endParaRPr>
                    </a:p>
                  </a:txBody>
                  <a:tcPr marL="68580" marR="68580" marT="0" marB="0" anchor="ctr"/>
                </a:tc>
                <a:tc hMerge="1">
                  <a:txBody>
                    <a:bodyPr/>
                    <a:lstStyle/>
                    <a:p>
                      <a:endParaRPr lang="ru-RU"/>
                    </a:p>
                  </a:txBody>
                  <a:tcPr/>
                </a:tc>
                <a:tc hMerge="1">
                  <a:txBody>
                    <a:bodyPr/>
                    <a:lstStyle/>
                    <a:p>
                      <a:endParaRPr lang="ru-RU"/>
                    </a:p>
                  </a:txBody>
                  <a:tcPr/>
                </a:tc>
              </a:tr>
              <a:tr h="423547">
                <a:tc vMerge="1">
                  <a:txBody>
                    <a:bodyPr/>
                    <a:lstStyle/>
                    <a:p>
                      <a:endParaRPr lang="ru-RU"/>
                    </a:p>
                  </a:txBody>
                  <a:tcPr/>
                </a:tc>
                <a:tc>
                  <a:txBody>
                    <a:bodyPr/>
                    <a:lstStyle/>
                    <a:p>
                      <a:pPr algn="r">
                        <a:spcAft>
                          <a:spcPts val="0"/>
                        </a:spcAft>
                      </a:pPr>
                      <a:r>
                        <a:rPr lang="ru-RU" sz="1200">
                          <a:effectLst/>
                        </a:rPr>
                        <a:t>7%</a:t>
                      </a:r>
                      <a:endParaRPr lang="ru-RU" sz="1000">
                        <a:effectLst/>
                        <a:latin typeface="Times New Roman"/>
                        <a:ea typeface="MS Mincho"/>
                        <a:cs typeface="Times New Roman"/>
                      </a:endParaRPr>
                    </a:p>
                  </a:txBody>
                  <a:tcPr marL="68580" marR="68580" marT="0" marB="0" anchor="ctr"/>
                </a:tc>
                <a:tc>
                  <a:txBody>
                    <a:bodyPr/>
                    <a:lstStyle/>
                    <a:p>
                      <a:pPr algn="r">
                        <a:spcAft>
                          <a:spcPts val="0"/>
                        </a:spcAft>
                      </a:pPr>
                      <a:r>
                        <a:rPr lang="ru-RU" sz="1200">
                          <a:effectLst/>
                        </a:rPr>
                        <a:t>20%</a:t>
                      </a:r>
                      <a:endParaRPr lang="ru-RU" sz="1000">
                        <a:effectLst/>
                        <a:latin typeface="Times New Roman"/>
                        <a:ea typeface="MS Mincho"/>
                        <a:cs typeface="Times New Roman"/>
                      </a:endParaRPr>
                    </a:p>
                  </a:txBody>
                  <a:tcPr marL="68580" marR="68580" marT="0" marB="0" anchor="ctr"/>
                </a:tc>
                <a:tc>
                  <a:txBody>
                    <a:bodyPr/>
                    <a:lstStyle/>
                    <a:p>
                      <a:pPr algn="r">
                        <a:spcAft>
                          <a:spcPts val="0"/>
                        </a:spcAft>
                      </a:pPr>
                      <a:r>
                        <a:rPr lang="ru-RU" sz="1200">
                          <a:effectLst/>
                        </a:rPr>
                        <a:t>50%</a:t>
                      </a:r>
                      <a:endParaRPr lang="ru-RU" sz="1000">
                        <a:effectLst/>
                        <a:latin typeface="Times New Roman"/>
                        <a:ea typeface="MS Mincho"/>
                        <a:cs typeface="Times New Roman"/>
                      </a:endParaRPr>
                    </a:p>
                  </a:txBody>
                  <a:tcPr marL="68580" marR="68580" marT="0" marB="0" anchor="ctr"/>
                </a:tc>
              </a:tr>
              <a:tr h="180759">
                <a:tc>
                  <a:txBody>
                    <a:bodyPr/>
                    <a:lstStyle/>
                    <a:p>
                      <a:endParaRPr lang="ru-RU" sz="1000">
                        <a:effectLst/>
                        <a:latin typeface="Calibri"/>
                        <a:cs typeface="Times New Roman"/>
                      </a:endParaRPr>
                    </a:p>
                  </a:txBody>
                  <a:tcPr marL="68580" marR="68580" marT="0" marB="0" anchor="ctr"/>
                </a:tc>
                <a:tc>
                  <a:txBody>
                    <a:bodyPr/>
                    <a:lstStyle/>
                    <a:p>
                      <a:endParaRPr lang="ru-RU" sz="1000">
                        <a:effectLst/>
                        <a:latin typeface="Calibri"/>
                        <a:cs typeface="Times New Roman"/>
                      </a:endParaRPr>
                    </a:p>
                  </a:txBody>
                  <a:tcPr marL="68580" marR="68580" marT="0" marB="0" anchor="ctr"/>
                </a:tc>
                <a:tc>
                  <a:txBody>
                    <a:bodyPr/>
                    <a:lstStyle/>
                    <a:p>
                      <a:endParaRPr lang="ru-RU" sz="1000">
                        <a:effectLst/>
                        <a:latin typeface="Calibri"/>
                        <a:cs typeface="Times New Roman"/>
                      </a:endParaRPr>
                    </a:p>
                  </a:txBody>
                  <a:tcPr marL="68580" marR="68580" marT="0" marB="0" anchor="ctr"/>
                </a:tc>
                <a:tc>
                  <a:txBody>
                    <a:bodyPr/>
                    <a:lstStyle/>
                    <a:p>
                      <a:endParaRPr lang="ru-RU" sz="1000">
                        <a:effectLst/>
                        <a:latin typeface="Calibri"/>
                        <a:cs typeface="Times New Roman"/>
                      </a:endParaRPr>
                    </a:p>
                  </a:txBody>
                  <a:tcPr marL="68580" marR="68580" marT="0" marB="0" anchor="ctr"/>
                </a:tc>
              </a:tr>
              <a:tr h="1100239">
                <a:tc>
                  <a:txBody>
                    <a:bodyPr/>
                    <a:lstStyle/>
                    <a:p>
                      <a:pPr algn="just">
                        <a:spcAft>
                          <a:spcPts val="0"/>
                        </a:spcAft>
                      </a:pPr>
                      <a:r>
                        <a:rPr lang="ru-RU" sz="1400" dirty="0">
                          <a:effectLst/>
                        </a:rPr>
                        <a:t>Объем производства</a:t>
                      </a:r>
                      <a:r>
                        <a:rPr lang="ru-RU" sz="1400" dirty="0" smtClean="0">
                          <a:effectLst/>
                        </a:rPr>
                        <a:t>,</a:t>
                      </a:r>
                    </a:p>
                    <a:p>
                      <a:pPr algn="just">
                        <a:spcAft>
                          <a:spcPts val="0"/>
                        </a:spcAft>
                      </a:pPr>
                      <a:r>
                        <a:rPr lang="ru-RU" sz="1400" dirty="0" smtClean="0">
                          <a:effectLst/>
                        </a:rPr>
                        <a:t>млн</a:t>
                      </a:r>
                      <a:r>
                        <a:rPr lang="ru-RU" sz="1400" dirty="0">
                          <a:effectLst/>
                        </a:rPr>
                        <a:t>. тенге</a:t>
                      </a: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r>
                        <a:rPr lang="ru-RU" sz="1400" dirty="0" smtClean="0">
                          <a:effectLst/>
                        </a:rPr>
                        <a:t>694,5</a:t>
                      </a:r>
                      <a:endParaRPr lang="ru-RU" sz="1000" dirty="0">
                        <a:effectLst/>
                        <a:latin typeface="Times New Roman"/>
                        <a:ea typeface="MS Mincho"/>
                        <a:cs typeface="Times New Roman"/>
                      </a:endParaRPr>
                    </a:p>
                  </a:txBody>
                  <a:tcPr marL="68580" marR="68580" marT="0" marB="0" anchor="b"/>
                </a:tc>
                <a:tc>
                  <a:txBody>
                    <a:bodyPr/>
                    <a:lstStyle/>
                    <a:p>
                      <a:pPr algn="r">
                        <a:spcAft>
                          <a:spcPts val="0"/>
                        </a:spcAft>
                      </a:pPr>
                      <a:r>
                        <a:rPr lang="ru-RU" sz="1400" dirty="0" smtClean="0">
                          <a:effectLst/>
                        </a:rPr>
                        <a:t>1984,3</a:t>
                      </a:r>
                      <a:endParaRPr lang="ru-RU" sz="1000" dirty="0">
                        <a:effectLst/>
                        <a:latin typeface="Times New Roman"/>
                        <a:ea typeface="MS Mincho"/>
                        <a:cs typeface="Times New Roman"/>
                      </a:endParaRPr>
                    </a:p>
                  </a:txBody>
                  <a:tcPr marL="68580" marR="68580" marT="0" marB="0" anchor="b"/>
                </a:tc>
                <a:tc>
                  <a:txBody>
                    <a:bodyPr/>
                    <a:lstStyle/>
                    <a:p>
                      <a:pPr algn="r">
                        <a:spcAft>
                          <a:spcPts val="0"/>
                        </a:spcAft>
                      </a:pPr>
                      <a:r>
                        <a:rPr lang="ru-RU" sz="1400" dirty="0" smtClean="0">
                          <a:effectLst/>
                        </a:rPr>
                        <a:t>4960,0</a:t>
                      </a:r>
                      <a:endParaRPr lang="ru-RU" sz="1000" dirty="0">
                        <a:effectLst/>
                        <a:latin typeface="Times New Roman"/>
                        <a:ea typeface="MS Mincho"/>
                        <a:cs typeface="Times New Roman"/>
                      </a:endParaRPr>
                    </a:p>
                  </a:txBody>
                  <a:tcPr marL="68580" marR="68580" marT="0" marB="0" anchor="b"/>
                </a:tc>
              </a:tr>
              <a:tr h="1094499">
                <a:tc>
                  <a:txBody>
                    <a:bodyPr/>
                    <a:lstStyle/>
                    <a:p>
                      <a:pPr algn="just">
                        <a:spcAft>
                          <a:spcPts val="0"/>
                        </a:spcAft>
                      </a:pPr>
                      <a:r>
                        <a:rPr lang="ru-RU" sz="1400" dirty="0">
                          <a:effectLst/>
                        </a:rPr>
                        <a:t>Дополнительное количество рабочих мест</a:t>
                      </a: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r>
                        <a:rPr lang="ru-RU" sz="1400" dirty="0" smtClean="0">
                          <a:effectLst/>
                        </a:rPr>
                        <a:t>3</a:t>
                      </a: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r>
                        <a:rPr lang="ru-RU" sz="1400" dirty="0" smtClean="0">
                          <a:effectLst/>
                        </a:rPr>
                        <a:t>8</a:t>
                      </a: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r>
                        <a:rPr lang="ru-RU" sz="1400" dirty="0" smtClean="0">
                          <a:effectLst/>
                        </a:rPr>
                        <a:t>21</a:t>
                      </a:r>
                      <a:endParaRPr lang="ru-RU" sz="1000" dirty="0">
                        <a:effectLst/>
                        <a:latin typeface="Times New Roman"/>
                        <a:ea typeface="MS Mincho"/>
                        <a:cs typeface="Times New Roman"/>
                      </a:endParaRPr>
                    </a:p>
                  </a:txBody>
                  <a:tcPr marL="68580" marR="68580" marT="0" marB="0" anchor="ctr"/>
                </a:tc>
              </a:tr>
              <a:tr h="465715">
                <a:tc>
                  <a:txBody>
                    <a:bodyPr/>
                    <a:lstStyle/>
                    <a:p>
                      <a:r>
                        <a:rPr lang="ru-RU" sz="1400" dirty="0" smtClean="0">
                          <a:effectLst/>
                          <a:latin typeface="+mn-lt"/>
                          <a:cs typeface="Times New Roman"/>
                        </a:rPr>
                        <a:t>Социальный налог, </a:t>
                      </a:r>
                      <a:r>
                        <a:rPr lang="ru-RU" sz="1400" dirty="0" err="1" smtClean="0">
                          <a:effectLst/>
                          <a:latin typeface="+mn-lt"/>
                          <a:cs typeface="Times New Roman"/>
                        </a:rPr>
                        <a:t>млн.тенге</a:t>
                      </a:r>
                      <a:endParaRPr lang="ru-RU" sz="1400" dirty="0">
                        <a:effectLst/>
                        <a:latin typeface="+mn-lt"/>
                        <a:cs typeface="Times New Roman"/>
                      </a:endParaRPr>
                    </a:p>
                  </a:txBody>
                  <a:tcPr marL="68580" marR="68580" marT="0" marB="0" anchor="ctr"/>
                </a:tc>
                <a:tc>
                  <a:txBody>
                    <a:bodyPr/>
                    <a:lstStyle/>
                    <a:p>
                      <a:pPr algn="r"/>
                      <a:r>
                        <a:rPr lang="ru-RU" sz="1400" dirty="0" smtClean="0">
                          <a:effectLst/>
                          <a:latin typeface="Calibri"/>
                          <a:cs typeface="Times New Roman"/>
                        </a:rPr>
                        <a:t>15,2</a:t>
                      </a:r>
                      <a:endParaRPr lang="ru-RU" sz="1400" dirty="0">
                        <a:effectLst/>
                        <a:latin typeface="Calibri"/>
                        <a:cs typeface="Times New Roman"/>
                      </a:endParaRPr>
                    </a:p>
                  </a:txBody>
                  <a:tcPr marL="68580" marR="68580" marT="0" marB="0" anchor="ctr"/>
                </a:tc>
                <a:tc>
                  <a:txBody>
                    <a:bodyPr/>
                    <a:lstStyle/>
                    <a:p>
                      <a:pPr algn="r"/>
                      <a:r>
                        <a:rPr lang="ru-RU" sz="1400" dirty="0" smtClean="0">
                          <a:effectLst/>
                          <a:latin typeface="Calibri"/>
                          <a:cs typeface="Times New Roman"/>
                        </a:rPr>
                        <a:t>43,6</a:t>
                      </a:r>
                      <a:endParaRPr lang="ru-RU" sz="1400" dirty="0">
                        <a:effectLst/>
                        <a:latin typeface="Calibri"/>
                        <a:cs typeface="Times New Roman"/>
                      </a:endParaRPr>
                    </a:p>
                  </a:txBody>
                  <a:tcPr marL="68580" marR="68580" marT="0" marB="0" anchor="ctr"/>
                </a:tc>
                <a:tc>
                  <a:txBody>
                    <a:bodyPr/>
                    <a:lstStyle/>
                    <a:p>
                      <a:r>
                        <a:rPr lang="ru-RU" sz="1400" dirty="0" smtClean="0">
                          <a:effectLst/>
                          <a:latin typeface="Calibri"/>
                          <a:cs typeface="Times New Roman"/>
                        </a:rPr>
                        <a:t>1091,2</a:t>
                      </a:r>
                      <a:endParaRPr lang="ru-RU" sz="1400" dirty="0">
                        <a:effectLst/>
                        <a:latin typeface="Calibri"/>
                        <a:cs typeface="Times New Roman"/>
                      </a:endParaRPr>
                    </a:p>
                  </a:txBody>
                  <a:tcPr marL="68580" marR="68580" marT="0" marB="0" anchor="ctr"/>
                </a:tc>
              </a:tr>
              <a:tr h="428650">
                <a:tc>
                  <a:txBody>
                    <a:bodyPr/>
                    <a:lstStyle/>
                    <a:p>
                      <a:pPr algn="just">
                        <a:spcAft>
                          <a:spcPts val="0"/>
                        </a:spcAft>
                      </a:pP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endParaRPr lang="ru-RU" sz="1000" dirty="0">
                        <a:effectLst/>
                        <a:latin typeface="Times New Roman"/>
                        <a:ea typeface="MS Mincho"/>
                        <a:cs typeface="Times New Roman"/>
                      </a:endParaRPr>
                    </a:p>
                  </a:txBody>
                  <a:tcPr marL="68580" marR="68580" marT="0" marB="0" anchor="ctr"/>
                </a:tc>
                <a:tc>
                  <a:txBody>
                    <a:bodyPr/>
                    <a:lstStyle/>
                    <a:p>
                      <a:pPr algn="r">
                        <a:spcAft>
                          <a:spcPts val="0"/>
                        </a:spcAft>
                      </a:pPr>
                      <a:endParaRPr lang="ru-RU" sz="1000" dirty="0">
                        <a:effectLst/>
                        <a:latin typeface="Times New Roman"/>
                        <a:ea typeface="MS Mincho"/>
                        <a:cs typeface="Times New Roman"/>
                      </a:endParaRPr>
                    </a:p>
                  </a:txBody>
                  <a:tcPr marL="68580" marR="68580" marT="0" marB="0" anchor="ctr"/>
                </a:tc>
              </a:tr>
            </a:tbl>
          </a:graphicData>
        </a:graphic>
      </p:graphicFrame>
      <p:grpSp>
        <p:nvGrpSpPr>
          <p:cNvPr id="8244" name="Group 6"/>
          <p:cNvGrpSpPr>
            <a:grpSpLocks/>
          </p:cNvGrpSpPr>
          <p:nvPr/>
        </p:nvGrpSpPr>
        <p:grpSpPr bwMode="auto">
          <a:xfrm>
            <a:off x="6084888" y="4779963"/>
            <a:ext cx="1658937" cy="2163762"/>
            <a:chOff x="576" y="2476"/>
            <a:chExt cx="995" cy="1304"/>
          </a:xfrm>
        </p:grpSpPr>
        <p:grpSp>
          <p:nvGrpSpPr>
            <p:cNvPr id="8245" name="Group 7"/>
            <p:cNvGrpSpPr>
              <a:grpSpLocks/>
            </p:cNvGrpSpPr>
            <p:nvPr/>
          </p:nvGrpSpPr>
          <p:grpSpPr bwMode="auto">
            <a:xfrm>
              <a:off x="577" y="2476"/>
              <a:ext cx="939" cy="954"/>
              <a:chOff x="624" y="1584"/>
              <a:chExt cx="1252" cy="1296"/>
            </a:xfrm>
          </p:grpSpPr>
          <p:grpSp>
            <p:nvGrpSpPr>
              <p:cNvPr id="8247" name="Group 8"/>
              <p:cNvGrpSpPr>
                <a:grpSpLocks/>
              </p:cNvGrpSpPr>
              <p:nvPr/>
            </p:nvGrpSpPr>
            <p:grpSpPr bwMode="auto">
              <a:xfrm>
                <a:off x="624" y="1584"/>
                <a:ext cx="1248" cy="1296"/>
                <a:chOff x="2016" y="1920"/>
                <a:chExt cx="1680" cy="1680"/>
              </a:xfrm>
            </p:grpSpPr>
            <p:sp>
              <p:nvSpPr>
                <p:cNvPr id="36" name="Oval 9"/>
                <p:cNvSpPr>
                  <a:spLocks noChangeArrowheads="1"/>
                </p:cNvSpPr>
                <p:nvPr/>
              </p:nvSpPr>
              <p:spPr bwMode="gray">
                <a:xfrm>
                  <a:off x="2016" y="1920"/>
                  <a:ext cx="1687" cy="1680"/>
                </a:xfrm>
                <a:prstGeom prst="ellipse">
                  <a:avLst/>
                </a:prstGeom>
                <a:gradFill rotWithShape="1">
                  <a:gsLst>
                    <a:gs pos="0">
                      <a:schemeClr val="accent2"/>
                    </a:gs>
                    <a:gs pos="100000">
                      <a:schemeClr val="accent2">
                        <a:gamma/>
                        <a:shade val="63529"/>
                        <a:invGamma/>
                      </a:schemeClr>
                    </a:gs>
                  </a:gsLst>
                  <a:lin ang="5400000" scaled="1"/>
                </a:gradFill>
                <a:ln>
                  <a:noFill/>
                </a:ln>
                <a:effectLst/>
                <a:extLst>
                  <a:ext uri="{91240B29-F687-4F45-9708-019B960494DF}"/>
                  <a:ext uri="{AF507438-7753-43E0-B8FC-AC1667EBCBE1}"/>
                </a:extLst>
              </p:spPr>
              <p:txBody>
                <a:bodyPr wrap="none" anchor="ctr"/>
                <a:lstStyle/>
                <a:p>
                  <a:pPr eaLnBrk="1" hangingPunct="1">
                    <a:defRPr/>
                  </a:pPr>
                  <a:endParaRPr lang="ru-RU">
                    <a:latin typeface="Arial" panose="020B0604020202020204" pitchFamily="34" charset="0"/>
                  </a:endParaRPr>
                </a:p>
              </p:txBody>
            </p:sp>
            <p:sp>
              <p:nvSpPr>
                <p:cNvPr id="8250" name="Freeform 10"/>
                <p:cNvSpPr>
                  <a:spLocks/>
                </p:cNvSpPr>
                <p:nvPr/>
              </p:nvSpPr>
              <p:spPr bwMode="gray">
                <a:xfrm>
                  <a:off x="2208" y="1948"/>
                  <a:ext cx="1296" cy="634"/>
                </a:xfrm>
                <a:custGeom>
                  <a:avLst/>
                  <a:gdLst>
                    <a:gd name="T0" fmla="*/ 1138 w 1321"/>
                    <a:gd name="T1" fmla="*/ 177 h 712"/>
                    <a:gd name="T2" fmla="*/ 1152 w 1321"/>
                    <a:gd name="T3" fmla="*/ 197 h 712"/>
                    <a:gd name="T4" fmla="*/ 1155 w 1321"/>
                    <a:gd name="T5" fmla="*/ 214 h 712"/>
                    <a:gd name="T6" fmla="*/ 1150 w 1321"/>
                    <a:gd name="T7" fmla="*/ 229 h 712"/>
                    <a:gd name="T8" fmla="*/ 1135 w 1321"/>
                    <a:gd name="T9" fmla="*/ 243 h 712"/>
                    <a:gd name="T10" fmla="*/ 1113 w 1321"/>
                    <a:gd name="T11" fmla="*/ 257 h 712"/>
                    <a:gd name="T12" fmla="*/ 1084 w 1321"/>
                    <a:gd name="T13" fmla="*/ 268 h 712"/>
                    <a:gd name="T14" fmla="*/ 1046 w 1321"/>
                    <a:gd name="T15" fmla="*/ 279 h 712"/>
                    <a:gd name="T16" fmla="*/ 1004 w 1321"/>
                    <a:gd name="T17" fmla="*/ 289 h 712"/>
                    <a:gd name="T18" fmla="*/ 955 w 1321"/>
                    <a:gd name="T19" fmla="*/ 296 h 712"/>
                    <a:gd name="T20" fmla="*/ 902 w 1321"/>
                    <a:gd name="T21" fmla="*/ 303 h 712"/>
                    <a:gd name="T22" fmla="*/ 846 w 1321"/>
                    <a:gd name="T23" fmla="*/ 307 h 712"/>
                    <a:gd name="T24" fmla="*/ 784 w 1321"/>
                    <a:gd name="T25" fmla="*/ 313 h 712"/>
                    <a:gd name="T26" fmla="*/ 721 w 1321"/>
                    <a:gd name="T27" fmla="*/ 315 h 712"/>
                    <a:gd name="T28" fmla="*/ 696 w 1321"/>
                    <a:gd name="T29" fmla="*/ 316 h 712"/>
                    <a:gd name="T30" fmla="*/ 417 w 1321"/>
                    <a:gd name="T31" fmla="*/ 316 h 712"/>
                    <a:gd name="T32" fmla="*/ 413 w 1321"/>
                    <a:gd name="T33" fmla="*/ 316 h 712"/>
                    <a:gd name="T34" fmla="*/ 358 w 1321"/>
                    <a:gd name="T35" fmla="*/ 314 h 712"/>
                    <a:gd name="T36" fmla="*/ 305 w 1321"/>
                    <a:gd name="T37" fmla="*/ 313 h 712"/>
                    <a:gd name="T38" fmla="*/ 255 w 1321"/>
                    <a:gd name="T39" fmla="*/ 309 h 712"/>
                    <a:gd name="T40" fmla="*/ 207 w 1321"/>
                    <a:gd name="T41" fmla="*/ 306 h 712"/>
                    <a:gd name="T42" fmla="*/ 164 w 1321"/>
                    <a:gd name="T43" fmla="*/ 300 h 712"/>
                    <a:gd name="T44" fmla="*/ 124 w 1321"/>
                    <a:gd name="T45" fmla="*/ 293 h 712"/>
                    <a:gd name="T46" fmla="*/ 88 w 1321"/>
                    <a:gd name="T47" fmla="*/ 288 h 712"/>
                    <a:gd name="T48" fmla="*/ 60 w 1321"/>
                    <a:gd name="T49" fmla="*/ 280 h 712"/>
                    <a:gd name="T50" fmla="*/ 32 w 1321"/>
                    <a:gd name="T51" fmla="*/ 270 h 712"/>
                    <a:gd name="T52" fmla="*/ 18 w 1321"/>
                    <a:gd name="T53" fmla="*/ 258 h 712"/>
                    <a:gd name="T54" fmla="*/ 6 w 1321"/>
                    <a:gd name="T55" fmla="*/ 246 h 712"/>
                    <a:gd name="T56" fmla="*/ 0 w 1321"/>
                    <a:gd name="T57" fmla="*/ 232 h 712"/>
                    <a:gd name="T58" fmla="*/ 0 w 1321"/>
                    <a:gd name="T59" fmla="*/ 231 h 712"/>
                    <a:gd name="T60" fmla="*/ 4 w 1321"/>
                    <a:gd name="T61" fmla="*/ 215 h 712"/>
                    <a:gd name="T62" fmla="*/ 16 w 1321"/>
                    <a:gd name="T63" fmla="*/ 198 h 712"/>
                    <a:gd name="T64" fmla="*/ 44 w 1321"/>
                    <a:gd name="T65" fmla="*/ 164 h 712"/>
                    <a:gd name="T66" fmla="*/ 80 w 1321"/>
                    <a:gd name="T67" fmla="*/ 133 h 712"/>
                    <a:gd name="T68" fmla="*/ 128 w 1321"/>
                    <a:gd name="T69" fmla="*/ 105 h 712"/>
                    <a:gd name="T70" fmla="*/ 178 w 1321"/>
                    <a:gd name="T71" fmla="*/ 78 h 712"/>
                    <a:gd name="T72" fmla="*/ 235 w 1321"/>
                    <a:gd name="T73" fmla="*/ 54 h 712"/>
                    <a:gd name="T74" fmla="*/ 299 w 1321"/>
                    <a:gd name="T75" fmla="*/ 37 h 712"/>
                    <a:gd name="T76" fmla="*/ 363 w 1321"/>
                    <a:gd name="T77" fmla="*/ 20 h 712"/>
                    <a:gd name="T78" fmla="*/ 435 w 1321"/>
                    <a:gd name="T79" fmla="*/ 10 h 712"/>
                    <a:gd name="T80" fmla="*/ 508 w 1321"/>
                    <a:gd name="T81" fmla="*/ 4 h 712"/>
                    <a:gd name="T82" fmla="*/ 584 w 1321"/>
                    <a:gd name="T83" fmla="*/ 0 h 712"/>
                    <a:gd name="T84" fmla="*/ 584 w 1321"/>
                    <a:gd name="T85" fmla="*/ 0 h 712"/>
                    <a:gd name="T86" fmla="*/ 664 w 1321"/>
                    <a:gd name="T87" fmla="*/ 4 h 712"/>
                    <a:gd name="T88" fmla="*/ 741 w 1321"/>
                    <a:gd name="T89" fmla="*/ 10 h 712"/>
                    <a:gd name="T90" fmla="*/ 815 w 1321"/>
                    <a:gd name="T91" fmla="*/ 23 h 712"/>
                    <a:gd name="T92" fmla="*/ 884 w 1321"/>
                    <a:gd name="T93" fmla="*/ 40 h 712"/>
                    <a:gd name="T94" fmla="*/ 947 w 1321"/>
                    <a:gd name="T95" fmla="*/ 61 h 712"/>
                    <a:gd name="T96" fmla="*/ 1005 w 1321"/>
                    <a:gd name="T97" fmla="*/ 86 h 712"/>
                    <a:gd name="T98" fmla="*/ 1057 w 1321"/>
                    <a:gd name="T99" fmla="*/ 113 h 712"/>
                    <a:gd name="T100" fmla="*/ 1101 w 1321"/>
                    <a:gd name="T101" fmla="*/ 144 h 712"/>
                    <a:gd name="T102" fmla="*/ 1138 w 1321"/>
                    <a:gd name="T103" fmla="*/ 177 h 712"/>
                    <a:gd name="T104" fmla="*/ 1138 w 1321"/>
                    <a:gd name="T105" fmla="*/ 17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prstDash val="solid"/>
                  <a:round/>
                  <a:headEnd/>
                  <a:tailEnd/>
                </a:ln>
              </p:spPr>
              <p:txBody>
                <a:bodyPr/>
                <a:lstStyle/>
                <a:p>
                  <a:endParaRPr lang="ru-RU"/>
                </a:p>
              </p:txBody>
            </p:sp>
          </p:grpSp>
          <p:sp>
            <p:nvSpPr>
              <p:cNvPr id="35" name="Text Box 11"/>
              <p:cNvSpPr txBox="1">
                <a:spLocks noChangeArrowheads="1"/>
              </p:cNvSpPr>
              <p:nvPr/>
            </p:nvSpPr>
            <p:spPr bwMode="gray">
              <a:xfrm>
                <a:off x="767" y="2010"/>
                <a:ext cx="1106" cy="681"/>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defRPr/>
                </a:pPr>
                <a:r>
                  <a:rPr lang="ru-RU" sz="2000" dirty="0" smtClean="0">
                    <a:solidFill>
                      <a:schemeClr val="bg1"/>
                    </a:solidFill>
                    <a:latin typeface="Arial" panose="020B0604020202020204" pitchFamily="34" charset="0"/>
                  </a:rPr>
                  <a:t>9,921 </a:t>
                </a:r>
                <a:endParaRPr lang="ru-RU" sz="2000" dirty="0">
                  <a:solidFill>
                    <a:schemeClr val="bg1"/>
                  </a:solidFill>
                  <a:latin typeface="Arial" panose="020B0604020202020204" pitchFamily="34" charset="0"/>
                </a:endParaRPr>
              </a:p>
              <a:p>
                <a:pPr algn="ctr">
                  <a:defRPr/>
                </a:pPr>
                <a:r>
                  <a:rPr lang="ru-RU" sz="1400" dirty="0">
                    <a:solidFill>
                      <a:schemeClr val="bg1"/>
                    </a:solidFill>
                    <a:latin typeface="Arial" panose="020B0604020202020204" pitchFamily="34" charset="0"/>
                  </a:rPr>
                  <a:t>млрд. </a:t>
                </a:r>
              </a:p>
              <a:p>
                <a:pPr algn="ctr">
                  <a:defRPr/>
                </a:pPr>
                <a:r>
                  <a:rPr lang="ru-RU" sz="1400" dirty="0">
                    <a:solidFill>
                      <a:schemeClr val="bg1"/>
                    </a:solidFill>
                    <a:latin typeface="Arial" panose="020B0604020202020204" pitchFamily="34" charset="0"/>
                  </a:rPr>
                  <a:t>тенге</a:t>
                </a:r>
                <a:endParaRPr lang="en-US" sz="1400" b="1" dirty="0">
                  <a:solidFill>
                    <a:schemeClr val="bg1"/>
                  </a:solidFill>
                  <a:effectLst>
                    <a:outerShdw blurRad="38100" dist="38100" dir="2700000" algn="tl">
                      <a:srgbClr val="C0C0C0"/>
                    </a:outerShdw>
                  </a:effectLst>
                  <a:latin typeface="Arial" panose="020B0604020202020204" pitchFamily="34" charset="0"/>
                </a:endParaRPr>
              </a:p>
            </p:txBody>
          </p:sp>
        </p:grpSp>
        <p:sp>
          <p:nvSpPr>
            <p:cNvPr id="8246" name="Oval 12"/>
            <p:cNvSpPr>
              <a:spLocks noChangeArrowheads="1"/>
            </p:cNvSpPr>
            <p:nvPr/>
          </p:nvSpPr>
          <p:spPr bwMode="gray">
            <a:xfrm>
              <a:off x="576" y="3504"/>
              <a:ext cx="995" cy="276"/>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eaLnBrk="1" hangingPunct="1"/>
              <a:r>
                <a:rPr lang="ru-RU"/>
                <a:t>ЕМКОСТЬ</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3374"/>
            <a:ext cx="6875900" cy="1066829"/>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2800" dirty="0">
                <a:solidFill>
                  <a:srgbClr val="289EAE"/>
                </a:solidFill>
              </a:rPr>
              <a:t>БЕЗОПАСНАЯ ФОРМА – ЗДОРОВЫЕ ДЕТИ, ЗДОРОВАЯ  НАЦИЯ!</a:t>
            </a:r>
          </a:p>
        </p:txBody>
      </p:sp>
      <p:pic>
        <p:nvPicPr>
          <p:cNvPr id="4" name="Picture 8" descr="C:\Users\User\Desktop\Untitled-1.png"/>
          <p:cNvPicPr>
            <a:picLocks noChangeAspect="1" noChangeArrowheads="1"/>
          </p:cNvPicPr>
          <p:nvPr/>
        </p:nvPicPr>
        <p:blipFill>
          <a:blip r:embed="rId2" cstate="print">
            <a:extLst>
              <a:ext uri="{28A0092B-C50C-407E-A947-70E740481C1C}"/>
            </a:extLst>
          </a:blip>
          <a:srcRect/>
          <a:stretch>
            <a:fillRect/>
          </a:stretch>
        </p:blipFill>
        <p:spPr bwMode="auto">
          <a:xfrm>
            <a:off x="7795548" y="0"/>
            <a:ext cx="1348452" cy="973571"/>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3" cstate="print"/>
          <a:srcRect/>
          <a:stretch>
            <a:fillRect/>
          </a:stretch>
        </p:blipFill>
        <p:spPr bwMode="auto">
          <a:xfrm>
            <a:off x="68263" y="960438"/>
            <a:ext cx="9159875" cy="204787"/>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9221" name="TextBox 2"/>
          <p:cNvSpPr txBox="1">
            <a:spLocks noChangeArrowheads="1"/>
          </p:cNvSpPr>
          <p:nvPr/>
        </p:nvSpPr>
        <p:spPr bwMode="auto">
          <a:xfrm>
            <a:off x="68263" y="1622425"/>
            <a:ext cx="9159875" cy="5200650"/>
          </a:xfrm>
          <a:prstGeom prst="rect">
            <a:avLst/>
          </a:prstGeom>
          <a:noFill/>
          <a:ln w="9525">
            <a:noFill/>
            <a:miter lim="800000"/>
            <a:headEnd/>
            <a:tailEnd/>
          </a:ln>
        </p:spPr>
        <p:txBody>
          <a:bodyPr>
            <a:spAutoFit/>
          </a:bodyPr>
          <a:lstStyle/>
          <a:p>
            <a:pPr marL="285750" indent="-285750">
              <a:buFont typeface="Arial" charset="0"/>
              <a:buChar char="•"/>
            </a:pPr>
            <a:r>
              <a:rPr lang="ru-RU" sz="2000"/>
              <a:t>Не декларируемый ввоз из Китая, Турции, Кыргызстана детских товаров, и реализация без сертификатов соответствия, не безопасных для здоровья детей </a:t>
            </a:r>
          </a:p>
          <a:p>
            <a:pPr marL="285750" indent="-285750">
              <a:buFont typeface="Arial" charset="0"/>
              <a:buChar char="•"/>
            </a:pPr>
            <a:r>
              <a:rPr lang="ru-RU" sz="2000"/>
              <a:t>Не соблюдение Технического регламента Таможенного Союза «О безопасности продукции, предназначенной для детей и подростков», утвержденного Решением комиссии  ТС 007/2011 от 23.09.2011 №697 при импорте товаров</a:t>
            </a:r>
          </a:p>
          <a:p>
            <a:pPr marL="285750" indent="-285750">
              <a:buFont typeface="Arial" charset="0"/>
              <a:buChar char="•"/>
            </a:pPr>
            <a:r>
              <a:rPr lang="ru-RU" sz="2000"/>
              <a:t>Низкий уровень контроля качества ввозимых товаров</a:t>
            </a:r>
          </a:p>
          <a:p>
            <a:pPr marL="285750" indent="-285750">
              <a:buFont typeface="Arial" charset="0"/>
              <a:buChar char="•"/>
            </a:pPr>
            <a:r>
              <a:rPr lang="ru-RU" sz="2000"/>
              <a:t>Отсутствие  постоянного мониторинга и исследований влияния низкого качества импортной продукции легкой промышленности на здоровье и  возрастное развитие школьников</a:t>
            </a:r>
          </a:p>
          <a:p>
            <a:pPr marL="285750" indent="-285750">
              <a:buFont typeface="Arial" charset="0"/>
              <a:buChar char="•"/>
            </a:pPr>
            <a:r>
              <a:rPr lang="ru-RU" sz="2000"/>
              <a:t>Отсутствие заинтересованности розничных сетей и магазинов в продаже казахстанских товаров</a:t>
            </a:r>
          </a:p>
          <a:p>
            <a:pPr marL="285750" indent="-285750">
              <a:buFont typeface="Arial" charset="0"/>
              <a:buChar char="•"/>
            </a:pPr>
            <a:r>
              <a:rPr lang="ru-RU" sz="2000"/>
              <a:t>Отсутствие протекционистских мер по защите собственного производителя</a:t>
            </a:r>
          </a:p>
          <a:p>
            <a:pPr marL="285750" indent="-285750">
              <a:buFont typeface="Arial" charset="0"/>
              <a:buChar char="•"/>
            </a:pPr>
            <a:endParaRPr lang="ru-RU" sz="2000"/>
          </a:p>
          <a:p>
            <a:pPr marL="285750" indent="-285750">
              <a:buFont typeface="Arial" charset="0"/>
              <a:buChar char="•"/>
            </a:pPr>
            <a:endParaRPr lang="ru-RU" sz="1200"/>
          </a:p>
        </p:txBody>
      </p:sp>
      <p:sp>
        <p:nvSpPr>
          <p:cNvPr id="9222" name="TextBox 2"/>
          <p:cNvSpPr txBox="1">
            <a:spLocks noChangeArrowheads="1"/>
          </p:cNvSpPr>
          <p:nvPr/>
        </p:nvSpPr>
        <p:spPr bwMode="auto">
          <a:xfrm>
            <a:off x="468313" y="1165225"/>
            <a:ext cx="5903912" cy="400050"/>
          </a:xfrm>
          <a:prstGeom prst="rect">
            <a:avLst/>
          </a:prstGeom>
          <a:noFill/>
          <a:ln w="9525">
            <a:noFill/>
            <a:miter lim="800000"/>
            <a:headEnd/>
            <a:tailEnd/>
          </a:ln>
        </p:spPr>
        <p:txBody>
          <a:bodyPr>
            <a:spAutoFit/>
          </a:bodyPr>
          <a:lstStyle/>
          <a:p>
            <a:r>
              <a:rPr lang="ru-RU" sz="2000" b="1">
                <a:solidFill>
                  <a:srgbClr val="000000"/>
                </a:solidFill>
                <a:ea typeface="Times New Roman" pitchFamily="18" charset="0"/>
                <a:cs typeface="Arial" charset="0"/>
              </a:rPr>
              <a:t>Основные проблемы, тормозящие развитие</a:t>
            </a:r>
            <a:endParaRPr lang="ru-RU" sz="200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6875900"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3200" dirty="0">
                <a:solidFill>
                  <a:srgbClr val="289EAE"/>
                </a:solidFill>
              </a:rPr>
              <a:t>БЕЗОПАСНАЯ ФОРМА – ЗДОРОВЫЕ ДЕТИ, ЗДОРОВАЯ  НАЦИЯ!</a:t>
            </a:r>
          </a:p>
        </p:txBody>
      </p:sp>
      <p:pic>
        <p:nvPicPr>
          <p:cNvPr id="4" name="Picture 8" descr="C:\Users\User\Desktop\Untitled-1.png"/>
          <p:cNvPicPr>
            <a:picLocks noChangeAspect="1" noChangeArrowheads="1"/>
          </p:cNvPicPr>
          <p:nvPr/>
        </p:nvPicPr>
        <p:blipFill>
          <a:blip r:embed="rId2" cstate="print">
            <a:extLst>
              <a:ext uri="{28A0092B-C50C-407E-A947-70E740481C1C}"/>
            </a:extLst>
          </a:blip>
          <a:srcRect/>
          <a:stretch>
            <a:fillRect/>
          </a:stretch>
        </p:blipFill>
        <p:spPr bwMode="auto">
          <a:xfrm>
            <a:off x="7895283" y="13828"/>
            <a:ext cx="1248717" cy="901563"/>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3" cstate="print"/>
          <a:srcRect/>
          <a:stretch>
            <a:fillRect/>
          </a:stretch>
        </p:blipFill>
        <p:spPr bwMode="auto">
          <a:xfrm>
            <a:off x="0" y="1058863"/>
            <a:ext cx="9159875" cy="204787"/>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10245" name="TextBox 4"/>
          <p:cNvSpPr txBox="1">
            <a:spLocks noChangeArrowheads="1"/>
          </p:cNvSpPr>
          <p:nvPr/>
        </p:nvSpPr>
        <p:spPr bwMode="auto">
          <a:xfrm>
            <a:off x="1187450" y="1363663"/>
            <a:ext cx="2376488" cy="461962"/>
          </a:xfrm>
          <a:prstGeom prst="rect">
            <a:avLst/>
          </a:prstGeom>
          <a:noFill/>
          <a:ln w="9525">
            <a:noFill/>
            <a:miter lim="800000"/>
            <a:headEnd/>
            <a:tailEnd/>
          </a:ln>
        </p:spPr>
        <p:txBody>
          <a:bodyPr>
            <a:spAutoFit/>
          </a:bodyPr>
          <a:lstStyle/>
          <a:p>
            <a:r>
              <a:rPr lang="ru-RU" sz="2400" b="1"/>
              <a:t>Предложения:</a:t>
            </a:r>
          </a:p>
        </p:txBody>
      </p:sp>
      <p:sp>
        <p:nvSpPr>
          <p:cNvPr id="10246" name="TextBox 5"/>
          <p:cNvSpPr txBox="1">
            <a:spLocks noChangeArrowheads="1"/>
          </p:cNvSpPr>
          <p:nvPr/>
        </p:nvSpPr>
        <p:spPr bwMode="auto">
          <a:xfrm>
            <a:off x="25400" y="1733550"/>
            <a:ext cx="8891588" cy="5016500"/>
          </a:xfrm>
          <a:prstGeom prst="rect">
            <a:avLst/>
          </a:prstGeom>
          <a:noFill/>
          <a:ln w="9525">
            <a:noFill/>
            <a:miter lim="800000"/>
            <a:headEnd/>
            <a:tailEnd/>
          </a:ln>
        </p:spPr>
        <p:txBody>
          <a:bodyPr>
            <a:spAutoFit/>
          </a:bodyPr>
          <a:lstStyle/>
          <a:p>
            <a:r>
              <a:rPr lang="ru-RU"/>
              <a:t>•	</a:t>
            </a:r>
            <a:r>
              <a:rPr lang="ru-RU" sz="2000"/>
              <a:t>Введение ограничений на ввоз детской одежды, в первую очередь школьной формы, спортивной формы</a:t>
            </a:r>
          </a:p>
          <a:p>
            <a:r>
              <a:rPr lang="ru-RU" sz="2000"/>
              <a:t>•	Ужесточение  контроля качества ввозимой детской продукции, согласно Техническому регламенту Таможенного Союза «О безопасности продукции, предназначенной для детей и подростков», утвержденного Решением комиссии  ТС 007/2011 от 23.09.2011 №697 </a:t>
            </a:r>
          </a:p>
          <a:p>
            <a:r>
              <a:rPr lang="ru-RU" sz="2000"/>
              <a:t>•	Ведение постоянного мониторинга за качеством детских товаров</a:t>
            </a:r>
          </a:p>
          <a:p>
            <a:r>
              <a:rPr lang="ru-RU" sz="2000"/>
              <a:t>•	Создание механизма возврата/запрета на некачественные товары</a:t>
            </a:r>
          </a:p>
          <a:p>
            <a:r>
              <a:rPr lang="ru-RU" sz="2000"/>
              <a:t>•	Введение поправок в закон «О регулировании торговой деятельности» об обязательной продаже в торговых организациях 30% продукции казахстанского производства и субсидирование торговых площадей</a:t>
            </a:r>
          </a:p>
          <a:p>
            <a:r>
              <a:rPr lang="ru-RU" sz="2000"/>
              <a:t>•	Гармонизация документов по защите производителей на территории ТС</a:t>
            </a:r>
          </a:p>
          <a:p>
            <a:r>
              <a:rPr lang="ru-RU" sz="2000"/>
              <a:t>•	Введение государственного заказа на закуп школьной формы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7767"/>
            <a:ext cx="7787779"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2400" dirty="0">
                <a:solidFill>
                  <a:srgbClr val="289EAE"/>
                </a:solidFill>
              </a:rPr>
              <a:t>БЕЗОПАСНАЯ ФОРМА – ЗДОРОВЫЕ ДЕТИ, ЗДОРОВАЯ  НАЦИЯ</a:t>
            </a:r>
            <a:r>
              <a:rPr lang="ru-RU" sz="3200" dirty="0">
                <a:solidFill>
                  <a:srgbClr val="289EAE"/>
                </a:solidFill>
              </a:rPr>
              <a:t>!</a:t>
            </a:r>
          </a:p>
        </p:txBody>
      </p:sp>
      <p:pic>
        <p:nvPicPr>
          <p:cNvPr id="4" name="Picture 8" descr="C:\Users\User\Desktop\Untitled-1.png"/>
          <p:cNvPicPr>
            <a:picLocks noChangeAspect="1" noChangeArrowheads="1"/>
          </p:cNvPicPr>
          <p:nvPr/>
        </p:nvPicPr>
        <p:blipFill>
          <a:blip r:embed="rId3" cstate="print">
            <a:extLst>
              <a:ext uri="{28A0092B-C50C-407E-A947-70E740481C1C}"/>
            </a:extLst>
          </a:blip>
          <a:srcRect/>
          <a:stretch>
            <a:fillRect/>
          </a:stretch>
        </p:blipFill>
        <p:spPr bwMode="auto">
          <a:xfrm>
            <a:off x="7895283" y="13828"/>
            <a:ext cx="1248717" cy="901563"/>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4" cstate="print"/>
          <a:srcRect/>
          <a:stretch>
            <a:fillRect/>
          </a:stretch>
        </p:blipFill>
        <p:spPr bwMode="auto">
          <a:xfrm>
            <a:off x="0" y="915988"/>
            <a:ext cx="9159875" cy="204787"/>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11269" name="TextBox 24"/>
          <p:cNvSpPr txBox="1">
            <a:spLocks noChangeArrowheads="1"/>
          </p:cNvSpPr>
          <p:nvPr/>
        </p:nvSpPr>
        <p:spPr bwMode="auto">
          <a:xfrm>
            <a:off x="-31750" y="1425575"/>
            <a:ext cx="8980488" cy="708025"/>
          </a:xfrm>
          <a:prstGeom prst="rect">
            <a:avLst/>
          </a:prstGeom>
          <a:noFill/>
          <a:ln w="9525">
            <a:noFill/>
            <a:miter lim="800000"/>
            <a:headEnd/>
            <a:tailEnd/>
          </a:ln>
        </p:spPr>
        <p:txBody>
          <a:bodyPr>
            <a:spAutoFit/>
          </a:bodyPr>
          <a:lstStyle/>
          <a:p>
            <a:pPr marL="342900" indent="-342900">
              <a:buFont typeface="Arial" charset="0"/>
              <a:buChar char="•"/>
            </a:pPr>
            <a:r>
              <a:rPr lang="ru-RU" sz="2000"/>
              <a:t>Создание единого информационного центра/портала</a:t>
            </a:r>
          </a:p>
          <a:p>
            <a:pPr marL="342900" indent="-342900">
              <a:buFont typeface="Arial" charset="0"/>
              <a:buChar char="•"/>
            </a:pPr>
            <a:r>
              <a:rPr lang="ru-RU" sz="2000"/>
              <a:t>Постоянный мониторинг закупаемой школьной формы в школах</a:t>
            </a:r>
          </a:p>
        </p:txBody>
      </p:sp>
      <p:sp>
        <p:nvSpPr>
          <p:cNvPr id="29" name="TextBox 28"/>
          <p:cNvSpPr txBox="1"/>
          <p:nvPr/>
        </p:nvSpPr>
        <p:spPr>
          <a:xfrm>
            <a:off x="-11113" y="2133600"/>
            <a:ext cx="9155113" cy="5092700"/>
          </a:xfrm>
          <a:prstGeom prst="rect">
            <a:avLst/>
          </a:prstGeom>
          <a:noFill/>
        </p:spPr>
        <p:txBody>
          <a:bodyPr>
            <a:spAutoFit/>
          </a:bodyPr>
          <a:lstStyle/>
          <a:p>
            <a:pPr marL="342900" indent="-342900">
              <a:buFont typeface="Arial" pitchFamily="34" charset="0"/>
              <a:buChar char="•"/>
              <a:defRPr/>
            </a:pPr>
            <a:r>
              <a:rPr lang="ru-RU" sz="1900" dirty="0"/>
              <a:t>Предусмотреть  увеличение информации в СМИ об отечественных производителях</a:t>
            </a:r>
          </a:p>
          <a:p>
            <a:pPr marL="342900" indent="-342900">
              <a:buFont typeface="Arial" pitchFamily="34" charset="0"/>
              <a:buChar char="•"/>
              <a:defRPr/>
            </a:pPr>
            <a:r>
              <a:rPr lang="ru-RU" sz="1900" dirty="0"/>
              <a:t>Предусмотреть размещение информации о брендах детской	 одежды  на сайтах областных  </a:t>
            </a:r>
            <a:r>
              <a:rPr lang="ru-RU" sz="1900" dirty="0" err="1"/>
              <a:t>акиматов</a:t>
            </a:r>
            <a:endParaRPr lang="ru-RU" sz="1900" dirty="0"/>
          </a:p>
          <a:p>
            <a:pPr marL="342900" indent="-342900">
              <a:buFont typeface="Arial" pitchFamily="34" charset="0"/>
              <a:buChar char="•"/>
              <a:defRPr/>
            </a:pPr>
            <a:r>
              <a:rPr lang="ru-RU" sz="1900" dirty="0"/>
              <a:t>Предусмотреть проведение областных и республиканских конкурсов, связанных с одеждой</a:t>
            </a:r>
          </a:p>
          <a:p>
            <a:pPr marL="342900" indent="-342900">
              <a:buFont typeface="Arial" pitchFamily="34" charset="0"/>
              <a:buChar char="•"/>
              <a:defRPr/>
            </a:pPr>
            <a:r>
              <a:rPr lang="ru-RU" sz="1900" dirty="0"/>
              <a:t>Проведение различных акций «Сделано в Казахстане»,  с привлечением родителей, учителей, преподавателей, студентов и  учащейся молодежи.</a:t>
            </a:r>
          </a:p>
          <a:p>
            <a:pPr marL="342900" indent="-342900">
              <a:buFont typeface="Arial" pitchFamily="34" charset="0"/>
              <a:buChar char="•"/>
              <a:defRPr/>
            </a:pPr>
            <a:r>
              <a:rPr lang="ru-RU" sz="1900" dirty="0"/>
              <a:t>Поведение республиканских конкурсов на лучшую коллекцию детских товаров и лучшего  отечественного производителя детских товаров.</a:t>
            </a:r>
          </a:p>
          <a:p>
            <a:pPr marL="342900" indent="-342900">
              <a:buFont typeface="Arial" pitchFamily="34" charset="0"/>
              <a:buChar char="•"/>
              <a:defRPr/>
            </a:pPr>
            <a:r>
              <a:rPr lang="ru-RU" sz="1900" dirty="0"/>
              <a:t>Предоставление субсидий из Республиканского  бюджета отечественным производителям на компенсацию части затрат на производство школьной формы для учеников начальных классов (одежды для обучающихся) для  приобретения одежды из безопасных для здоровья материалов (по опыту РФ, распоряжение Правительства Российской Федерации от 26 января 2016 года №85-р).</a:t>
            </a:r>
          </a:p>
          <a:p>
            <a:pPr>
              <a:defRPr/>
            </a:pPr>
            <a:endParaRPr lang="ru-RU" sz="2100" dirty="0"/>
          </a:p>
        </p:txBody>
      </p:sp>
      <p:sp>
        <p:nvSpPr>
          <p:cNvPr id="11271" name="TextBox 4"/>
          <p:cNvSpPr txBox="1">
            <a:spLocks noChangeArrowheads="1"/>
          </p:cNvSpPr>
          <p:nvPr/>
        </p:nvSpPr>
        <p:spPr bwMode="auto">
          <a:xfrm>
            <a:off x="1160463" y="1179513"/>
            <a:ext cx="5688012" cy="368300"/>
          </a:xfrm>
          <a:prstGeom prst="rect">
            <a:avLst/>
          </a:prstGeom>
          <a:noFill/>
          <a:ln w="9525">
            <a:noFill/>
            <a:miter lim="800000"/>
            <a:headEnd/>
            <a:tailEnd/>
          </a:ln>
        </p:spPr>
        <p:txBody>
          <a:bodyPr>
            <a:spAutoFit/>
          </a:bodyPr>
          <a:lstStyle/>
          <a:p>
            <a:r>
              <a:rPr lang="ru-RU" b="1"/>
              <a:t>Предложения:</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3374"/>
            <a:ext cx="6875900" cy="1229023"/>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2800" dirty="0" smtClean="0">
                <a:solidFill>
                  <a:srgbClr val="289EAE"/>
                </a:solidFill>
              </a:rPr>
              <a:t>Форум-выставка школьной формы отечественных производителей</a:t>
            </a:r>
            <a:r>
              <a:rPr lang="ru-RU" sz="2800" dirty="0" smtClean="0">
                <a:solidFill>
                  <a:schemeClr val="accent4">
                    <a:lumMod val="50000"/>
                  </a:schemeClr>
                </a:solidFill>
              </a:rPr>
              <a:t/>
            </a:r>
            <a:br>
              <a:rPr lang="ru-RU" sz="2800" dirty="0" smtClean="0">
                <a:solidFill>
                  <a:schemeClr val="accent4">
                    <a:lumMod val="50000"/>
                  </a:schemeClr>
                </a:solidFill>
              </a:rPr>
            </a:br>
            <a:endParaRPr lang="ru-RU" sz="2800" dirty="0">
              <a:solidFill>
                <a:schemeClr val="accent4">
                  <a:lumMod val="50000"/>
                </a:schemeClr>
              </a:solidFill>
            </a:endParaRPr>
          </a:p>
        </p:txBody>
      </p:sp>
      <p:pic>
        <p:nvPicPr>
          <p:cNvPr id="4" name="Picture 8" descr="C:\Users\User\Desktop\Untitled-1.png"/>
          <p:cNvPicPr>
            <a:picLocks noChangeAspect="1" noChangeArrowheads="1"/>
          </p:cNvPicPr>
          <p:nvPr/>
        </p:nvPicPr>
        <p:blipFill>
          <a:blip r:embed="rId2" cstate="print">
            <a:extLst>
              <a:ext uri="{28A0092B-C50C-407E-A947-70E740481C1C}"/>
            </a:extLst>
          </a:blip>
          <a:srcRect/>
          <a:stretch>
            <a:fillRect/>
          </a:stretch>
        </p:blipFill>
        <p:spPr bwMode="auto">
          <a:xfrm>
            <a:off x="7479110" y="188640"/>
            <a:ext cx="1448188" cy="1045579"/>
          </a:xfrm>
          <a:prstGeom prst="rect">
            <a:avLst/>
          </a:prstGeom>
          <a:noFill/>
          <a:effectLst>
            <a:glow rad="381000">
              <a:schemeClr val="bg1">
                <a:alpha val="49000"/>
              </a:schemeClr>
            </a:glow>
            <a:softEdge rad="0"/>
          </a:effectLst>
          <a:extLst>
            <a:ext uri="{909E8E84-426E-40DD-AFC4-6F175D3DCCD1}"/>
          </a:extLst>
        </p:spPr>
      </p:pic>
      <p:pic>
        <p:nvPicPr>
          <p:cNvPr id="7" name="Picture 4" descr="C:\Users\User\Desktop\MATERIALS\APLP\Untitled-3.png"/>
          <p:cNvPicPr>
            <a:picLocks noChangeAspect="1" noChangeArrowheads="1"/>
          </p:cNvPicPr>
          <p:nvPr/>
        </p:nvPicPr>
        <p:blipFill>
          <a:blip r:embed="rId3" cstate="print"/>
          <a:srcRect/>
          <a:stretch>
            <a:fillRect/>
          </a:stretch>
        </p:blipFill>
        <p:spPr bwMode="auto">
          <a:xfrm>
            <a:off x="0" y="1417638"/>
            <a:ext cx="9159875" cy="204787"/>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12293" name="Text Box 18"/>
          <p:cNvSpPr txBox="1">
            <a:spLocks noChangeArrowheads="1"/>
          </p:cNvSpPr>
          <p:nvPr/>
        </p:nvSpPr>
        <p:spPr bwMode="gray">
          <a:xfrm>
            <a:off x="4056063" y="2271713"/>
            <a:ext cx="727075" cy="366712"/>
          </a:xfrm>
          <a:prstGeom prst="rect">
            <a:avLst/>
          </a:prstGeom>
          <a:noFill/>
          <a:ln w="9525">
            <a:noFill/>
            <a:miter lim="800000"/>
            <a:headEnd/>
            <a:tailEnd/>
          </a:ln>
        </p:spPr>
        <p:txBody>
          <a:bodyPr wrap="none">
            <a:spAutoFit/>
          </a:bodyPr>
          <a:lstStyle/>
          <a:p>
            <a:pPr algn="ctr"/>
            <a:r>
              <a:rPr lang="en-US" b="1">
                <a:solidFill>
                  <a:schemeClr val="bg1"/>
                </a:solidFill>
              </a:rPr>
              <a:t>Text</a:t>
            </a:r>
          </a:p>
        </p:txBody>
      </p:sp>
      <p:sp>
        <p:nvSpPr>
          <p:cNvPr id="12294" name="Text Box 20"/>
          <p:cNvSpPr txBox="1">
            <a:spLocks noChangeArrowheads="1"/>
          </p:cNvSpPr>
          <p:nvPr/>
        </p:nvSpPr>
        <p:spPr bwMode="gray">
          <a:xfrm>
            <a:off x="4137025" y="5818188"/>
            <a:ext cx="565150" cy="369887"/>
          </a:xfrm>
          <a:prstGeom prst="rect">
            <a:avLst/>
          </a:prstGeom>
          <a:noFill/>
          <a:ln w="9525">
            <a:noFill/>
            <a:miter lim="800000"/>
            <a:headEnd/>
            <a:tailEnd/>
          </a:ln>
        </p:spPr>
        <p:txBody>
          <a:bodyPr wrap="none">
            <a:spAutoFit/>
          </a:bodyPr>
          <a:lstStyle/>
          <a:p>
            <a:pPr algn="ctr"/>
            <a:r>
              <a:rPr lang="en-US" b="1">
                <a:solidFill>
                  <a:schemeClr val="bg1"/>
                </a:solidFill>
              </a:rPr>
              <a:t>Tex</a:t>
            </a:r>
          </a:p>
        </p:txBody>
      </p:sp>
      <p:sp>
        <p:nvSpPr>
          <p:cNvPr id="12295" name="TextBox 30"/>
          <p:cNvSpPr txBox="1">
            <a:spLocks noChangeArrowheads="1"/>
          </p:cNvSpPr>
          <p:nvPr/>
        </p:nvSpPr>
        <p:spPr bwMode="auto">
          <a:xfrm>
            <a:off x="1763713" y="1863725"/>
            <a:ext cx="5688012" cy="1354138"/>
          </a:xfrm>
          <a:prstGeom prst="rect">
            <a:avLst/>
          </a:prstGeom>
          <a:noFill/>
          <a:ln w="9525">
            <a:noFill/>
            <a:miter lim="800000"/>
            <a:headEnd/>
            <a:tailEnd/>
          </a:ln>
        </p:spPr>
        <p:txBody>
          <a:bodyPr>
            <a:spAutoFit/>
          </a:bodyPr>
          <a:lstStyle/>
          <a:p>
            <a:pPr algn="ctr" eaLnBrk="1" hangingPunct="1"/>
            <a:r>
              <a:rPr lang="ru-RU" b="1">
                <a:solidFill>
                  <a:srgbClr val="002060"/>
                </a:solidFill>
              </a:rPr>
              <a:t> </a:t>
            </a:r>
          </a:p>
          <a:p>
            <a:pPr algn="ctr" eaLnBrk="1" hangingPunct="1"/>
            <a:endParaRPr lang="ru-RU" sz="3200"/>
          </a:p>
          <a:p>
            <a:pPr algn="ctr" eaLnBrk="1" hangingPunct="1"/>
            <a:r>
              <a:rPr lang="ru-RU" sz="3200"/>
              <a:t>Спасибо за внимание </a:t>
            </a:r>
          </a:p>
        </p:txBody>
      </p:sp>
      <p:sp>
        <p:nvSpPr>
          <p:cNvPr id="12296" name="Прямоугольник 2"/>
          <p:cNvSpPr>
            <a:spLocks noChangeArrowheads="1"/>
          </p:cNvSpPr>
          <p:nvPr/>
        </p:nvSpPr>
        <p:spPr bwMode="auto">
          <a:xfrm>
            <a:off x="2286000" y="2828925"/>
            <a:ext cx="4572000" cy="1754188"/>
          </a:xfrm>
          <a:prstGeom prst="rect">
            <a:avLst/>
          </a:prstGeom>
          <a:noFill/>
          <a:ln w="9525">
            <a:noFill/>
            <a:miter lim="800000"/>
            <a:headEnd/>
            <a:tailEnd/>
          </a:ln>
        </p:spPr>
        <p:txBody>
          <a:bodyPr>
            <a:spAutoFit/>
          </a:bodyPr>
          <a:lstStyle/>
          <a:p>
            <a:pPr algn="ctr" eaLnBrk="1" hangingPunct="1"/>
            <a:endParaRPr lang="ru-RU"/>
          </a:p>
          <a:p>
            <a:pPr algn="ctr" eaLnBrk="1" hangingPunct="1"/>
            <a:endParaRPr lang="ru-RU"/>
          </a:p>
          <a:p>
            <a:pPr algn="ctr" eaLnBrk="1" hangingPunct="1"/>
            <a:r>
              <a:rPr lang="ru-RU"/>
              <a:t>Ассоциация предприятий легкой промышленности Республики Казахстан</a:t>
            </a:r>
          </a:p>
          <a:p>
            <a:pPr algn="ctr" eaLnBrk="1" hangingPunct="1"/>
            <a:r>
              <a:rPr lang="ru-RU"/>
              <a:t>(727) 3967143, </a:t>
            </a:r>
            <a:r>
              <a:rPr lang="en-US"/>
              <a:t>e-mail: aplp@aplp.kz</a:t>
            </a:r>
            <a:endParaRPr lang="ru-RU"/>
          </a:p>
          <a:p>
            <a:pPr algn="ctr" eaLnBrk="1" hangingPunct="1"/>
            <a:r>
              <a:rPr lang="en-US"/>
              <a:t>www.aplp.kz</a:t>
            </a: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4554</TotalTime>
  <Words>489</Words>
  <Application>Microsoft Office PowerPoint</Application>
  <PresentationFormat>Экран (4:3)</PresentationFormat>
  <Paragraphs>160</Paragraphs>
  <Slides>8</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Trebuchet MS</vt:lpstr>
      <vt:lpstr>Georgia</vt:lpstr>
      <vt:lpstr>Calibri</vt:lpstr>
      <vt:lpstr>Times New Roman</vt:lpstr>
      <vt:lpstr>Symbol</vt:lpstr>
      <vt:lpstr>MS Mincho</vt:lpstr>
      <vt:lpstr>Воздушный поток</vt:lpstr>
      <vt:lpstr>Перспективы развития  школьной формы в Павлодар и Павлодарской области</vt:lpstr>
      <vt:lpstr>БЕЗОПАСНАЯ ФОРМА – ЗДОРОВЫЕ ДЕТИ, ЗДОРОВАЯ  НАЦИЯ!</vt:lpstr>
      <vt:lpstr>БЕЗОПАСНАЯ ФОРМА – ЗДОРОВЫЕ ДЕТИ, ЗДОРОВАЯ  НАЦИЯ!</vt:lpstr>
      <vt:lpstr>БЕЗОПАСНАЯ ФОРМА – ЗДОРОВЫЕ ДЕТИ, ЗДОРОВАЯ  НАЦИЯ!</vt:lpstr>
      <vt:lpstr>БЕЗОПАСНАЯ ФОРМА – ЗДОРОВЫЕ ДЕТИ, ЗДОРОВАЯ  НАЦИЯ!</vt:lpstr>
      <vt:lpstr>БЕЗОПАСНАЯ ФОРМА – ЗДОРОВЫЕ ДЕТИ, ЗДОРОВАЯ  НАЦИЯ!</vt:lpstr>
      <vt:lpstr>БЕЗОПАСНАЯ ФОРМА – ЗДОРОВЫЕ ДЕТИ, ЗДОРОВАЯ  НАЦИЯ!</vt:lpstr>
      <vt:lpstr>Форум-выставка школьной формы отечественных производителей </vt:lpstr>
    </vt:vector>
  </TitlesOfParts>
  <Company>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APLP</cp:lastModifiedBy>
  <cp:revision>311</cp:revision>
  <dcterms:created xsi:type="dcterms:W3CDTF">2006-10-18T15:18:54Z</dcterms:created>
  <dcterms:modified xsi:type="dcterms:W3CDTF">2016-04-26T08:13:59Z</dcterms:modified>
</cp:coreProperties>
</file>